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259" r:id="rId3"/>
    <p:sldId id="260" r:id="rId4"/>
    <p:sldId id="267" r:id="rId5"/>
    <p:sldId id="268" r:id="rId6"/>
    <p:sldId id="269" r:id="rId7"/>
    <p:sldId id="271" r:id="rId8"/>
    <p:sldId id="273" r:id="rId9"/>
    <p:sldId id="275" r:id="rId10"/>
    <p:sldId id="276" r:id="rId11"/>
    <p:sldId id="278" r:id="rId12"/>
    <p:sldId id="277" r:id="rId13"/>
    <p:sldId id="279" r:id="rId14"/>
    <p:sldId id="280" r:id="rId15"/>
    <p:sldId id="281" r:id="rId16"/>
    <p:sldId id="284" r:id="rId17"/>
    <p:sldId id="290" r:id="rId18"/>
    <p:sldId id="283" r:id="rId19"/>
    <p:sldId id="282" r:id="rId20"/>
    <p:sldId id="293" r:id="rId21"/>
    <p:sldId id="287" r:id="rId22"/>
    <p:sldId id="286" r:id="rId23"/>
    <p:sldId id="305" r:id="rId24"/>
    <p:sldId id="306" r:id="rId25"/>
    <p:sldId id="309" r:id="rId26"/>
    <p:sldId id="310" r:id="rId27"/>
    <p:sldId id="295" r:id="rId28"/>
    <p:sldId id="311" r:id="rId29"/>
    <p:sldId id="28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7317"/>
    <p:restoredTop sz="95921"/>
  </p:normalViewPr>
  <p:slideViewPr>
    <p:cSldViewPr snapToGrid="0" snapToObjects="1">
      <p:cViewPr varScale="1">
        <p:scale>
          <a:sx n="110" d="100"/>
          <a:sy n="110" d="100"/>
        </p:scale>
        <p:origin x="5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Pepper" userId="d0cb3814-bcf4-4e01-baf7-2519d5a2b70f" providerId="ADAL" clId="{C124EF52-32C4-184B-8738-F684BB1D6654}"/>
    <pc:docChg chg="undo custSel modSld">
      <pc:chgData name="Andrea Pepper" userId="d0cb3814-bcf4-4e01-baf7-2519d5a2b70f" providerId="ADAL" clId="{C124EF52-32C4-184B-8738-F684BB1D6654}" dt="2022-03-10T14:37:02.630" v="377" actId="20577"/>
      <pc:docMkLst>
        <pc:docMk/>
      </pc:docMkLst>
      <pc:sldChg chg="modNotes">
        <pc:chgData name="Andrea Pepper" userId="d0cb3814-bcf4-4e01-baf7-2519d5a2b70f" providerId="ADAL" clId="{C124EF52-32C4-184B-8738-F684BB1D6654}" dt="2022-03-10T09:52:14.952" v="2" actId="255"/>
        <pc:sldMkLst>
          <pc:docMk/>
          <pc:sldMk cId="2043596258" sldId="257"/>
        </pc:sldMkLst>
      </pc:sldChg>
      <pc:sldChg chg="modNotesTx">
        <pc:chgData name="Andrea Pepper" userId="d0cb3814-bcf4-4e01-baf7-2519d5a2b70f" providerId="ADAL" clId="{C124EF52-32C4-184B-8738-F684BB1D6654}" dt="2022-03-10T12:22:35.218" v="266" actId="20577"/>
        <pc:sldMkLst>
          <pc:docMk/>
          <pc:sldMk cId="3183751400" sldId="260"/>
        </pc:sldMkLst>
      </pc:sldChg>
      <pc:sldChg chg="modNotes modNotesTx">
        <pc:chgData name="Andrea Pepper" userId="d0cb3814-bcf4-4e01-baf7-2519d5a2b70f" providerId="ADAL" clId="{C124EF52-32C4-184B-8738-F684BB1D6654}" dt="2022-03-10T11:40:31.894" v="131" actId="20577"/>
        <pc:sldMkLst>
          <pc:docMk/>
          <pc:sldMk cId="3344806687" sldId="267"/>
        </pc:sldMkLst>
      </pc:sldChg>
      <pc:sldChg chg="modNotes modNotesTx">
        <pc:chgData name="Andrea Pepper" userId="d0cb3814-bcf4-4e01-baf7-2519d5a2b70f" providerId="ADAL" clId="{C124EF52-32C4-184B-8738-F684BB1D6654}" dt="2022-03-10T10:16:50.814" v="30" actId="113"/>
        <pc:sldMkLst>
          <pc:docMk/>
          <pc:sldMk cId="2557717163" sldId="268"/>
        </pc:sldMkLst>
      </pc:sldChg>
      <pc:sldChg chg="modNotesTx">
        <pc:chgData name="Andrea Pepper" userId="d0cb3814-bcf4-4e01-baf7-2519d5a2b70f" providerId="ADAL" clId="{C124EF52-32C4-184B-8738-F684BB1D6654}" dt="2022-03-10T10:36:43.692" v="51" actId="20577"/>
        <pc:sldMkLst>
          <pc:docMk/>
          <pc:sldMk cId="4045175393" sldId="269"/>
        </pc:sldMkLst>
      </pc:sldChg>
      <pc:sldChg chg="modNotes modNotesTx">
        <pc:chgData name="Andrea Pepper" userId="d0cb3814-bcf4-4e01-baf7-2519d5a2b70f" providerId="ADAL" clId="{C124EF52-32C4-184B-8738-F684BB1D6654}" dt="2022-03-10T11:06:28.545" v="107" actId="20577"/>
        <pc:sldMkLst>
          <pc:docMk/>
          <pc:sldMk cId="2210888872" sldId="271"/>
        </pc:sldMkLst>
      </pc:sldChg>
      <pc:sldChg chg="modNotes modNotesTx">
        <pc:chgData name="Andrea Pepper" userId="d0cb3814-bcf4-4e01-baf7-2519d5a2b70f" providerId="ADAL" clId="{C124EF52-32C4-184B-8738-F684BB1D6654}" dt="2022-03-10T12:56:04.394" v="369" actId="20577"/>
        <pc:sldMkLst>
          <pc:docMk/>
          <pc:sldMk cId="2880649456" sldId="273"/>
        </pc:sldMkLst>
      </pc:sldChg>
      <pc:sldChg chg="modNotes modNotesTx">
        <pc:chgData name="Andrea Pepper" userId="d0cb3814-bcf4-4e01-baf7-2519d5a2b70f" providerId="ADAL" clId="{C124EF52-32C4-184B-8738-F684BB1D6654}" dt="2022-03-10T10:28:13.457" v="49" actId="20577"/>
        <pc:sldMkLst>
          <pc:docMk/>
          <pc:sldMk cId="634980099" sldId="275"/>
        </pc:sldMkLst>
      </pc:sldChg>
      <pc:sldChg chg="modNotes modNotesTx">
        <pc:chgData name="Andrea Pepper" userId="d0cb3814-bcf4-4e01-baf7-2519d5a2b70f" providerId="ADAL" clId="{C124EF52-32C4-184B-8738-F684BB1D6654}" dt="2022-03-10T12:35:04.736" v="270" actId="20577"/>
        <pc:sldMkLst>
          <pc:docMk/>
          <pc:sldMk cId="217184791" sldId="281"/>
        </pc:sldMkLst>
      </pc:sldChg>
      <pc:sldChg chg="modNotesTx">
        <pc:chgData name="Andrea Pepper" userId="d0cb3814-bcf4-4e01-baf7-2519d5a2b70f" providerId="ADAL" clId="{C124EF52-32C4-184B-8738-F684BB1D6654}" dt="2022-03-10T12:09:32.319" v="138" actId="20577"/>
        <pc:sldMkLst>
          <pc:docMk/>
          <pc:sldMk cId="803255216" sldId="282"/>
        </pc:sldMkLst>
      </pc:sldChg>
      <pc:sldChg chg="modNotes">
        <pc:chgData name="Andrea Pepper" userId="d0cb3814-bcf4-4e01-baf7-2519d5a2b70f" providerId="ADAL" clId="{C124EF52-32C4-184B-8738-F684BB1D6654}" dt="2022-03-10T11:14:02.317" v="122" actId="20577"/>
        <pc:sldMkLst>
          <pc:docMk/>
          <pc:sldMk cId="634518057" sldId="284"/>
        </pc:sldMkLst>
      </pc:sldChg>
      <pc:sldChg chg="modNotesTx">
        <pc:chgData name="Andrea Pepper" userId="d0cb3814-bcf4-4e01-baf7-2519d5a2b70f" providerId="ADAL" clId="{C124EF52-32C4-184B-8738-F684BB1D6654}" dt="2022-03-10T10:56:23.546" v="96" actId="20577"/>
        <pc:sldMkLst>
          <pc:docMk/>
          <pc:sldMk cId="2171001106" sldId="286"/>
        </pc:sldMkLst>
      </pc:sldChg>
      <pc:sldChg chg="modNotes modNotesTx">
        <pc:chgData name="Andrea Pepper" userId="d0cb3814-bcf4-4e01-baf7-2519d5a2b70f" providerId="ADAL" clId="{C124EF52-32C4-184B-8738-F684BB1D6654}" dt="2022-03-10T14:37:02.630" v="377" actId="20577"/>
        <pc:sldMkLst>
          <pc:docMk/>
          <pc:sldMk cId="4124233473" sldId="290"/>
        </pc:sldMkLst>
      </pc:sldChg>
      <pc:sldChg chg="modNotes">
        <pc:chgData name="Andrea Pepper" userId="d0cb3814-bcf4-4e01-baf7-2519d5a2b70f" providerId="ADAL" clId="{C124EF52-32C4-184B-8738-F684BB1D6654}" dt="2022-03-10T12:53:03.548" v="340" actId="20577"/>
        <pc:sldMkLst>
          <pc:docMk/>
          <pc:sldMk cId="3344229622" sldId="293"/>
        </pc:sldMkLst>
      </pc:sldChg>
      <pc:sldChg chg="modNotesTx">
        <pc:chgData name="Andrea Pepper" userId="d0cb3814-bcf4-4e01-baf7-2519d5a2b70f" providerId="ADAL" clId="{C124EF52-32C4-184B-8738-F684BB1D6654}" dt="2022-03-10T12:17:53.361" v="249" actId="20577"/>
        <pc:sldMkLst>
          <pc:docMk/>
          <pc:sldMk cId="1722770500" sldId="295"/>
        </pc:sldMkLst>
      </pc:sldChg>
      <pc:sldChg chg="modNotes modNotesTx">
        <pc:chgData name="Andrea Pepper" userId="d0cb3814-bcf4-4e01-baf7-2519d5a2b70f" providerId="ADAL" clId="{C124EF52-32C4-184B-8738-F684BB1D6654}" dt="2022-03-10T12:51:21.721" v="338" actId="20577"/>
        <pc:sldMkLst>
          <pc:docMk/>
          <pc:sldMk cId="2172092553" sldId="305"/>
        </pc:sldMkLst>
      </pc:sldChg>
      <pc:sldChg chg="modNotes">
        <pc:chgData name="Andrea Pepper" userId="d0cb3814-bcf4-4e01-baf7-2519d5a2b70f" providerId="ADAL" clId="{C124EF52-32C4-184B-8738-F684BB1D6654}" dt="2022-03-10T14:34:53.346" v="372" actId="20577"/>
        <pc:sldMkLst>
          <pc:docMk/>
          <pc:sldMk cId="1385811625" sldId="306"/>
        </pc:sldMkLst>
      </pc:sldChg>
      <pc:sldChg chg="modNotesTx">
        <pc:chgData name="Andrea Pepper" userId="d0cb3814-bcf4-4e01-baf7-2519d5a2b70f" providerId="ADAL" clId="{C124EF52-32C4-184B-8738-F684BB1D6654}" dt="2022-03-10T12:14:42.755" v="184" actId="20577"/>
        <pc:sldMkLst>
          <pc:docMk/>
          <pc:sldMk cId="1393517996" sldId="309"/>
        </pc:sldMkLst>
      </pc:sldChg>
      <pc:sldChg chg="modNotesTx">
        <pc:chgData name="Andrea Pepper" userId="d0cb3814-bcf4-4e01-baf7-2519d5a2b70f" providerId="ADAL" clId="{C124EF52-32C4-184B-8738-F684BB1D6654}" dt="2022-03-10T12:16:58.827" v="235" actId="20577"/>
        <pc:sldMkLst>
          <pc:docMk/>
          <pc:sldMk cId="1572835485" sldId="310"/>
        </pc:sldMkLst>
      </pc:sldChg>
      <pc:sldChg chg="modNotesTx">
        <pc:chgData name="Andrea Pepper" userId="d0cb3814-bcf4-4e01-baf7-2519d5a2b70f" providerId="ADAL" clId="{C124EF52-32C4-184B-8738-F684BB1D6654}" dt="2022-03-10T11:02:02.690" v="97" actId="20577"/>
        <pc:sldMkLst>
          <pc:docMk/>
          <pc:sldMk cId="1696918079" sldId="311"/>
        </pc:sldMkLst>
      </pc:sldChg>
    </pc:docChg>
  </pc:docChgLst>
  <pc:docChgLst>
    <pc:chgData name="Andrea Pepper" userId="d0cb3814-bcf4-4e01-baf7-2519d5a2b70f" providerId="ADAL" clId="{D011B865-E36C-974C-A9FD-7DD2D096BFBD}"/>
    <pc:docChg chg="custSel modSld">
      <pc:chgData name="Andrea Pepper" userId="d0cb3814-bcf4-4e01-baf7-2519d5a2b70f" providerId="ADAL" clId="{D011B865-E36C-974C-A9FD-7DD2D096BFBD}" dt="2022-03-23T15:05:43.041" v="28" actId="478"/>
      <pc:docMkLst>
        <pc:docMk/>
      </pc:docMkLst>
      <pc:sldChg chg="modNotes">
        <pc:chgData name="Andrea Pepper" userId="d0cb3814-bcf4-4e01-baf7-2519d5a2b70f" providerId="ADAL" clId="{D011B865-E36C-974C-A9FD-7DD2D096BFBD}" dt="2022-03-23T15:02:55.634" v="0" actId="20577"/>
        <pc:sldMkLst>
          <pc:docMk/>
          <pc:sldMk cId="2043596258" sldId="257"/>
        </pc:sldMkLst>
      </pc:sldChg>
      <pc:sldChg chg="modNotes">
        <pc:chgData name="Andrea Pepper" userId="d0cb3814-bcf4-4e01-baf7-2519d5a2b70f" providerId="ADAL" clId="{D011B865-E36C-974C-A9FD-7DD2D096BFBD}" dt="2022-03-23T15:03:06.821" v="1" actId="20577"/>
        <pc:sldMkLst>
          <pc:docMk/>
          <pc:sldMk cId="2539597703" sldId="259"/>
        </pc:sldMkLst>
      </pc:sldChg>
      <pc:sldChg chg="modNotes">
        <pc:chgData name="Andrea Pepper" userId="d0cb3814-bcf4-4e01-baf7-2519d5a2b70f" providerId="ADAL" clId="{D011B865-E36C-974C-A9FD-7DD2D096BFBD}" dt="2022-03-23T15:03:13.292" v="2" actId="20577"/>
        <pc:sldMkLst>
          <pc:docMk/>
          <pc:sldMk cId="3183751400" sldId="260"/>
        </pc:sldMkLst>
      </pc:sldChg>
      <pc:sldChg chg="modNotes">
        <pc:chgData name="Andrea Pepper" userId="d0cb3814-bcf4-4e01-baf7-2519d5a2b70f" providerId="ADAL" clId="{D011B865-E36C-974C-A9FD-7DD2D096BFBD}" dt="2022-03-23T15:03:20.028" v="3" actId="20577"/>
        <pc:sldMkLst>
          <pc:docMk/>
          <pc:sldMk cId="3344806687" sldId="267"/>
        </pc:sldMkLst>
      </pc:sldChg>
      <pc:sldChg chg="modNotes">
        <pc:chgData name="Andrea Pepper" userId="d0cb3814-bcf4-4e01-baf7-2519d5a2b70f" providerId="ADAL" clId="{D011B865-E36C-974C-A9FD-7DD2D096BFBD}" dt="2022-03-23T15:03:26.198" v="4" actId="478"/>
        <pc:sldMkLst>
          <pc:docMk/>
          <pc:sldMk cId="2557717163" sldId="268"/>
        </pc:sldMkLst>
      </pc:sldChg>
      <pc:sldChg chg="modNotes">
        <pc:chgData name="Andrea Pepper" userId="d0cb3814-bcf4-4e01-baf7-2519d5a2b70f" providerId="ADAL" clId="{D011B865-E36C-974C-A9FD-7DD2D096BFBD}" dt="2022-03-23T15:03:30.757" v="5" actId="478"/>
        <pc:sldMkLst>
          <pc:docMk/>
          <pc:sldMk cId="4045175393" sldId="269"/>
        </pc:sldMkLst>
      </pc:sldChg>
      <pc:sldChg chg="modNotes">
        <pc:chgData name="Andrea Pepper" userId="d0cb3814-bcf4-4e01-baf7-2519d5a2b70f" providerId="ADAL" clId="{D011B865-E36C-974C-A9FD-7DD2D096BFBD}" dt="2022-03-23T15:03:36.133" v="6" actId="478"/>
        <pc:sldMkLst>
          <pc:docMk/>
          <pc:sldMk cId="2210888872" sldId="271"/>
        </pc:sldMkLst>
      </pc:sldChg>
      <pc:sldChg chg="modNotes">
        <pc:chgData name="Andrea Pepper" userId="d0cb3814-bcf4-4e01-baf7-2519d5a2b70f" providerId="ADAL" clId="{D011B865-E36C-974C-A9FD-7DD2D096BFBD}" dt="2022-03-23T15:03:41.421" v="7" actId="478"/>
        <pc:sldMkLst>
          <pc:docMk/>
          <pc:sldMk cId="2880649456" sldId="273"/>
        </pc:sldMkLst>
      </pc:sldChg>
      <pc:sldChg chg="modNotes">
        <pc:chgData name="Andrea Pepper" userId="d0cb3814-bcf4-4e01-baf7-2519d5a2b70f" providerId="ADAL" clId="{D011B865-E36C-974C-A9FD-7DD2D096BFBD}" dt="2022-03-23T15:03:46.779" v="8" actId="478"/>
        <pc:sldMkLst>
          <pc:docMk/>
          <pc:sldMk cId="634980099" sldId="275"/>
        </pc:sldMkLst>
      </pc:sldChg>
      <pc:sldChg chg="modNotes">
        <pc:chgData name="Andrea Pepper" userId="d0cb3814-bcf4-4e01-baf7-2519d5a2b70f" providerId="ADAL" clId="{D011B865-E36C-974C-A9FD-7DD2D096BFBD}" dt="2022-03-23T15:03:52.044" v="9" actId="478"/>
        <pc:sldMkLst>
          <pc:docMk/>
          <pc:sldMk cId="1611859805" sldId="276"/>
        </pc:sldMkLst>
      </pc:sldChg>
      <pc:sldChg chg="modNotes">
        <pc:chgData name="Andrea Pepper" userId="d0cb3814-bcf4-4e01-baf7-2519d5a2b70f" providerId="ADAL" clId="{D011B865-E36C-974C-A9FD-7DD2D096BFBD}" dt="2022-03-23T15:04:01.106" v="11" actId="478"/>
        <pc:sldMkLst>
          <pc:docMk/>
          <pc:sldMk cId="446726101" sldId="277"/>
        </pc:sldMkLst>
      </pc:sldChg>
      <pc:sldChg chg="modNotes">
        <pc:chgData name="Andrea Pepper" userId="d0cb3814-bcf4-4e01-baf7-2519d5a2b70f" providerId="ADAL" clId="{D011B865-E36C-974C-A9FD-7DD2D096BFBD}" dt="2022-03-23T15:03:56.988" v="10" actId="478"/>
        <pc:sldMkLst>
          <pc:docMk/>
          <pc:sldMk cId="1811715338" sldId="278"/>
        </pc:sldMkLst>
      </pc:sldChg>
      <pc:sldChg chg="modNotes">
        <pc:chgData name="Andrea Pepper" userId="d0cb3814-bcf4-4e01-baf7-2519d5a2b70f" providerId="ADAL" clId="{D011B865-E36C-974C-A9FD-7DD2D096BFBD}" dt="2022-03-23T15:04:06.355" v="12" actId="478"/>
        <pc:sldMkLst>
          <pc:docMk/>
          <pc:sldMk cId="4205196806" sldId="279"/>
        </pc:sldMkLst>
      </pc:sldChg>
      <pc:sldChg chg="modNotes">
        <pc:chgData name="Andrea Pepper" userId="d0cb3814-bcf4-4e01-baf7-2519d5a2b70f" providerId="ADAL" clId="{D011B865-E36C-974C-A9FD-7DD2D096BFBD}" dt="2022-03-23T15:04:11.812" v="13" actId="478"/>
        <pc:sldMkLst>
          <pc:docMk/>
          <pc:sldMk cId="845786720" sldId="280"/>
        </pc:sldMkLst>
      </pc:sldChg>
      <pc:sldChg chg="modNotes">
        <pc:chgData name="Andrea Pepper" userId="d0cb3814-bcf4-4e01-baf7-2519d5a2b70f" providerId="ADAL" clId="{D011B865-E36C-974C-A9FD-7DD2D096BFBD}" dt="2022-03-23T15:04:16.923" v="14" actId="478"/>
        <pc:sldMkLst>
          <pc:docMk/>
          <pc:sldMk cId="217184791" sldId="281"/>
        </pc:sldMkLst>
      </pc:sldChg>
      <pc:sldChg chg="modNotes">
        <pc:chgData name="Andrea Pepper" userId="d0cb3814-bcf4-4e01-baf7-2519d5a2b70f" providerId="ADAL" clId="{D011B865-E36C-974C-A9FD-7DD2D096BFBD}" dt="2022-03-23T15:04:38.841" v="18" actId="478"/>
        <pc:sldMkLst>
          <pc:docMk/>
          <pc:sldMk cId="803255216" sldId="282"/>
        </pc:sldMkLst>
      </pc:sldChg>
      <pc:sldChg chg="modNotes">
        <pc:chgData name="Andrea Pepper" userId="d0cb3814-bcf4-4e01-baf7-2519d5a2b70f" providerId="ADAL" clId="{D011B865-E36C-974C-A9FD-7DD2D096BFBD}" dt="2022-03-23T15:04:32.811" v="17" actId="478"/>
        <pc:sldMkLst>
          <pc:docMk/>
          <pc:sldMk cId="1976885190" sldId="283"/>
        </pc:sldMkLst>
      </pc:sldChg>
      <pc:sldChg chg="modNotes">
        <pc:chgData name="Andrea Pepper" userId="d0cb3814-bcf4-4e01-baf7-2519d5a2b70f" providerId="ADAL" clId="{D011B865-E36C-974C-A9FD-7DD2D096BFBD}" dt="2022-03-23T15:04:22.115" v="15" actId="478"/>
        <pc:sldMkLst>
          <pc:docMk/>
          <pc:sldMk cId="634518057" sldId="284"/>
        </pc:sldMkLst>
      </pc:sldChg>
      <pc:sldChg chg="modNotes">
        <pc:chgData name="Andrea Pepper" userId="d0cb3814-bcf4-4e01-baf7-2519d5a2b70f" providerId="ADAL" clId="{D011B865-E36C-974C-A9FD-7DD2D096BFBD}" dt="2022-03-23T15:04:59.089" v="21" actId="478"/>
        <pc:sldMkLst>
          <pc:docMk/>
          <pc:sldMk cId="2171001106" sldId="286"/>
        </pc:sldMkLst>
      </pc:sldChg>
      <pc:sldChg chg="modNotes">
        <pc:chgData name="Andrea Pepper" userId="d0cb3814-bcf4-4e01-baf7-2519d5a2b70f" providerId="ADAL" clId="{D011B865-E36C-974C-A9FD-7DD2D096BFBD}" dt="2022-03-23T15:04:54.322" v="20" actId="478"/>
        <pc:sldMkLst>
          <pc:docMk/>
          <pc:sldMk cId="1171070936" sldId="287"/>
        </pc:sldMkLst>
      </pc:sldChg>
      <pc:sldChg chg="modNotes">
        <pc:chgData name="Andrea Pepper" userId="d0cb3814-bcf4-4e01-baf7-2519d5a2b70f" providerId="ADAL" clId="{D011B865-E36C-974C-A9FD-7DD2D096BFBD}" dt="2022-03-23T15:05:43.041" v="28" actId="478"/>
        <pc:sldMkLst>
          <pc:docMk/>
          <pc:sldMk cId="700052889" sldId="289"/>
        </pc:sldMkLst>
      </pc:sldChg>
      <pc:sldChg chg="modNotes">
        <pc:chgData name="Andrea Pepper" userId="d0cb3814-bcf4-4e01-baf7-2519d5a2b70f" providerId="ADAL" clId="{D011B865-E36C-974C-A9FD-7DD2D096BFBD}" dt="2022-03-23T15:04:27.603" v="16" actId="478"/>
        <pc:sldMkLst>
          <pc:docMk/>
          <pc:sldMk cId="4124233473" sldId="290"/>
        </pc:sldMkLst>
      </pc:sldChg>
      <pc:sldChg chg="modNotes">
        <pc:chgData name="Andrea Pepper" userId="d0cb3814-bcf4-4e01-baf7-2519d5a2b70f" providerId="ADAL" clId="{D011B865-E36C-974C-A9FD-7DD2D096BFBD}" dt="2022-03-23T15:04:46.629" v="19" actId="478"/>
        <pc:sldMkLst>
          <pc:docMk/>
          <pc:sldMk cId="3344229622" sldId="293"/>
        </pc:sldMkLst>
      </pc:sldChg>
      <pc:sldChg chg="modNotes">
        <pc:chgData name="Andrea Pepper" userId="d0cb3814-bcf4-4e01-baf7-2519d5a2b70f" providerId="ADAL" clId="{D011B865-E36C-974C-A9FD-7DD2D096BFBD}" dt="2022-03-23T15:05:31.848" v="26" actId="478"/>
        <pc:sldMkLst>
          <pc:docMk/>
          <pc:sldMk cId="1722770500" sldId="295"/>
        </pc:sldMkLst>
      </pc:sldChg>
      <pc:sldChg chg="modNotes">
        <pc:chgData name="Andrea Pepper" userId="d0cb3814-bcf4-4e01-baf7-2519d5a2b70f" providerId="ADAL" clId="{D011B865-E36C-974C-A9FD-7DD2D096BFBD}" dt="2022-03-23T15:05:06.226" v="22" actId="478"/>
        <pc:sldMkLst>
          <pc:docMk/>
          <pc:sldMk cId="2172092553" sldId="305"/>
        </pc:sldMkLst>
      </pc:sldChg>
      <pc:sldChg chg="modNotes">
        <pc:chgData name="Andrea Pepper" userId="d0cb3814-bcf4-4e01-baf7-2519d5a2b70f" providerId="ADAL" clId="{D011B865-E36C-974C-A9FD-7DD2D096BFBD}" dt="2022-03-23T15:05:11.665" v="23" actId="478"/>
        <pc:sldMkLst>
          <pc:docMk/>
          <pc:sldMk cId="1385811625" sldId="306"/>
        </pc:sldMkLst>
      </pc:sldChg>
      <pc:sldChg chg="modNotes">
        <pc:chgData name="Andrea Pepper" userId="d0cb3814-bcf4-4e01-baf7-2519d5a2b70f" providerId="ADAL" clId="{D011B865-E36C-974C-A9FD-7DD2D096BFBD}" dt="2022-03-23T15:05:19.024" v="24" actId="478"/>
        <pc:sldMkLst>
          <pc:docMk/>
          <pc:sldMk cId="1393517996" sldId="309"/>
        </pc:sldMkLst>
      </pc:sldChg>
      <pc:sldChg chg="modNotes">
        <pc:chgData name="Andrea Pepper" userId="d0cb3814-bcf4-4e01-baf7-2519d5a2b70f" providerId="ADAL" clId="{D011B865-E36C-974C-A9FD-7DD2D096BFBD}" dt="2022-03-23T15:05:25.985" v="25" actId="478"/>
        <pc:sldMkLst>
          <pc:docMk/>
          <pc:sldMk cId="1572835485" sldId="310"/>
        </pc:sldMkLst>
      </pc:sldChg>
      <pc:sldChg chg="modNotes">
        <pc:chgData name="Andrea Pepper" userId="d0cb3814-bcf4-4e01-baf7-2519d5a2b70f" providerId="ADAL" clId="{D011B865-E36C-974C-A9FD-7DD2D096BFBD}" dt="2022-03-23T15:05:38.120" v="27" actId="478"/>
        <pc:sldMkLst>
          <pc:docMk/>
          <pc:sldMk cId="1696918079" sldId="311"/>
        </pc:sldMkLst>
      </pc:sldChg>
    </pc:docChg>
  </pc:docChgLst>
  <pc:docChgLst>
    <pc:chgData name="Andrea Pepper" userId="d0cb3814-bcf4-4e01-baf7-2519d5a2b70f" providerId="ADAL" clId="{E930DB46-327C-2D4C-BC55-609D7102EB3D}"/>
    <pc:docChg chg="undo custSel modSld">
      <pc:chgData name="Andrea Pepper" userId="d0cb3814-bcf4-4e01-baf7-2519d5a2b70f" providerId="ADAL" clId="{E930DB46-327C-2D4C-BC55-609D7102EB3D}" dt="2022-03-10T13:44:05.109" v="510"/>
      <pc:docMkLst>
        <pc:docMk/>
      </pc:docMkLst>
      <pc:sldChg chg="modNotes">
        <pc:chgData name="Andrea Pepper" userId="d0cb3814-bcf4-4e01-baf7-2519d5a2b70f" providerId="ADAL" clId="{E930DB46-327C-2D4C-BC55-609D7102EB3D}" dt="2022-03-10T13:44:05.109" v="510"/>
        <pc:sldMkLst>
          <pc:docMk/>
          <pc:sldMk cId="3183751400" sldId="260"/>
        </pc:sldMkLst>
      </pc:sldChg>
      <pc:sldChg chg="modSp mod">
        <pc:chgData name="Andrea Pepper" userId="d0cb3814-bcf4-4e01-baf7-2519d5a2b70f" providerId="ADAL" clId="{E930DB46-327C-2D4C-BC55-609D7102EB3D}" dt="2022-03-10T09:22:30.093" v="262" actId="1076"/>
        <pc:sldMkLst>
          <pc:docMk/>
          <pc:sldMk cId="2880649456" sldId="273"/>
        </pc:sldMkLst>
        <pc:spChg chg="mod">
          <ac:chgData name="Andrea Pepper" userId="d0cb3814-bcf4-4e01-baf7-2519d5a2b70f" providerId="ADAL" clId="{E930DB46-327C-2D4C-BC55-609D7102EB3D}" dt="2022-03-10T09:22:30.093" v="262" actId="1076"/>
          <ac:spMkLst>
            <pc:docMk/>
            <pc:sldMk cId="2880649456" sldId="273"/>
            <ac:spMk id="9" creationId="{050B50CC-6E76-2847-8F78-B1AFD0C0474F}"/>
          </ac:spMkLst>
        </pc:spChg>
      </pc:sldChg>
      <pc:sldChg chg="modSp mod">
        <pc:chgData name="Andrea Pepper" userId="d0cb3814-bcf4-4e01-baf7-2519d5a2b70f" providerId="ADAL" clId="{E930DB46-327C-2D4C-BC55-609D7102EB3D}" dt="2022-03-10T09:23:05.532" v="265" actId="113"/>
        <pc:sldMkLst>
          <pc:docMk/>
          <pc:sldMk cId="1611859805" sldId="276"/>
        </pc:sldMkLst>
        <pc:spChg chg="mod">
          <ac:chgData name="Andrea Pepper" userId="d0cb3814-bcf4-4e01-baf7-2519d5a2b70f" providerId="ADAL" clId="{E930DB46-327C-2D4C-BC55-609D7102EB3D}" dt="2022-03-10T09:23:05.532" v="265" actId="113"/>
          <ac:spMkLst>
            <pc:docMk/>
            <pc:sldMk cId="1611859805" sldId="276"/>
            <ac:spMk id="6" creationId="{82F84AEE-84CB-BB42-A4DF-9CE3450E0344}"/>
          </ac:spMkLst>
        </pc:spChg>
      </pc:sldChg>
      <pc:sldChg chg="modSp mod modNotes">
        <pc:chgData name="Andrea Pepper" userId="d0cb3814-bcf4-4e01-baf7-2519d5a2b70f" providerId="ADAL" clId="{E930DB46-327C-2D4C-BC55-609D7102EB3D}" dt="2022-03-10T09:36:44.098" v="509" actId="20577"/>
        <pc:sldMkLst>
          <pc:docMk/>
          <pc:sldMk cId="700052889" sldId="289"/>
        </pc:sldMkLst>
        <pc:grpChg chg="mod">
          <ac:chgData name="Andrea Pepper" userId="d0cb3814-bcf4-4e01-baf7-2519d5a2b70f" providerId="ADAL" clId="{E930DB46-327C-2D4C-BC55-609D7102EB3D}" dt="2022-03-10T09:31:15.163" v="332" actId="1076"/>
          <ac:grpSpMkLst>
            <pc:docMk/>
            <pc:sldMk cId="700052889" sldId="289"/>
            <ac:grpSpMk id="20" creationId="{2797EA75-24D0-7249-A5D3-CD14DECE6624}"/>
          </ac:grpSpMkLst>
        </pc:grpChg>
      </pc:sldChg>
      <pc:sldChg chg="modNotes">
        <pc:chgData name="Andrea Pepper" userId="d0cb3814-bcf4-4e01-baf7-2519d5a2b70f" providerId="ADAL" clId="{E930DB46-327C-2D4C-BC55-609D7102EB3D}" dt="2022-03-10T09:03:53.201" v="68" actId="20577"/>
        <pc:sldMkLst>
          <pc:docMk/>
          <pc:sldMk cId="4124233473" sldId="290"/>
        </pc:sldMkLst>
      </pc:sldChg>
      <pc:sldChg chg="addSp delSp modSp mod modNotes">
        <pc:chgData name="Andrea Pepper" userId="d0cb3814-bcf4-4e01-baf7-2519d5a2b70f" providerId="ADAL" clId="{E930DB46-327C-2D4C-BC55-609D7102EB3D}" dt="2022-03-10T09:26:27.405" v="313" actId="1076"/>
        <pc:sldMkLst>
          <pc:docMk/>
          <pc:sldMk cId="3344229622" sldId="293"/>
        </pc:sldMkLst>
        <pc:spChg chg="del">
          <ac:chgData name="Andrea Pepper" userId="d0cb3814-bcf4-4e01-baf7-2519d5a2b70f" providerId="ADAL" clId="{E930DB46-327C-2D4C-BC55-609D7102EB3D}" dt="2022-03-10T09:25:14.772" v="266" actId="478"/>
          <ac:spMkLst>
            <pc:docMk/>
            <pc:sldMk cId="3344229622" sldId="293"/>
            <ac:spMk id="7" creationId="{32E6FDBD-50FF-754C-9637-7B84383B1F3A}"/>
          </ac:spMkLst>
        </pc:spChg>
        <pc:spChg chg="add del mod">
          <ac:chgData name="Andrea Pepper" userId="d0cb3814-bcf4-4e01-baf7-2519d5a2b70f" providerId="ADAL" clId="{E930DB46-327C-2D4C-BC55-609D7102EB3D}" dt="2022-03-10T09:26:00.430" v="278" actId="478"/>
          <ac:spMkLst>
            <pc:docMk/>
            <pc:sldMk cId="3344229622" sldId="293"/>
            <ac:spMk id="8" creationId="{24F546F9-0A26-1E45-9974-154451C31335}"/>
          </ac:spMkLst>
        </pc:spChg>
        <pc:spChg chg="add del mod">
          <ac:chgData name="Andrea Pepper" userId="d0cb3814-bcf4-4e01-baf7-2519d5a2b70f" providerId="ADAL" clId="{E930DB46-327C-2D4C-BC55-609D7102EB3D}" dt="2022-03-10T09:26:03.852" v="280" actId="478"/>
          <ac:spMkLst>
            <pc:docMk/>
            <pc:sldMk cId="3344229622" sldId="293"/>
            <ac:spMk id="9" creationId="{1A982485-14B5-0144-92A3-2B4A0AD166E0}"/>
          </ac:spMkLst>
        </pc:spChg>
        <pc:spChg chg="add mod">
          <ac:chgData name="Andrea Pepper" userId="d0cb3814-bcf4-4e01-baf7-2519d5a2b70f" providerId="ADAL" clId="{E930DB46-327C-2D4C-BC55-609D7102EB3D}" dt="2022-03-10T09:26:27.405" v="313" actId="1076"/>
          <ac:spMkLst>
            <pc:docMk/>
            <pc:sldMk cId="3344229622" sldId="293"/>
            <ac:spMk id="11" creationId="{EAE842C7-1F0A-6347-BD94-AD216ED52340}"/>
          </ac:spMkLst>
        </pc:spChg>
      </pc:sldChg>
      <pc:sldChg chg="modSp mod">
        <pc:chgData name="Andrea Pepper" userId="d0cb3814-bcf4-4e01-baf7-2519d5a2b70f" providerId="ADAL" clId="{E930DB46-327C-2D4C-BC55-609D7102EB3D}" dt="2022-03-10T09:28:48.270" v="317" actId="113"/>
        <pc:sldMkLst>
          <pc:docMk/>
          <pc:sldMk cId="1722770500" sldId="295"/>
        </pc:sldMkLst>
        <pc:spChg chg="mod">
          <ac:chgData name="Andrea Pepper" userId="d0cb3814-bcf4-4e01-baf7-2519d5a2b70f" providerId="ADAL" clId="{E930DB46-327C-2D4C-BC55-609D7102EB3D}" dt="2022-03-10T09:28:48.270" v="317" actId="113"/>
          <ac:spMkLst>
            <pc:docMk/>
            <pc:sldMk cId="1722770500" sldId="295"/>
            <ac:spMk id="11" creationId="{8C95EA86-A010-C14C-B8CD-33FFCFAAE185}"/>
          </ac:spMkLst>
        </pc:spChg>
      </pc:sldChg>
      <pc:sldChg chg="modNotes">
        <pc:chgData name="Andrea Pepper" userId="d0cb3814-bcf4-4e01-baf7-2519d5a2b70f" providerId="ADAL" clId="{E930DB46-327C-2D4C-BC55-609D7102EB3D}" dt="2022-03-10T09:09:10.987" v="123" actId="20577"/>
        <pc:sldMkLst>
          <pc:docMk/>
          <pc:sldMk cId="2172092553" sldId="305"/>
        </pc:sldMkLst>
      </pc:sldChg>
      <pc:sldChg chg="modSp mod modNotes">
        <pc:chgData name="Andrea Pepper" userId="d0cb3814-bcf4-4e01-baf7-2519d5a2b70f" providerId="ADAL" clId="{E930DB46-327C-2D4C-BC55-609D7102EB3D}" dt="2022-03-10T09:27:38.571" v="315" actId="20577"/>
        <pc:sldMkLst>
          <pc:docMk/>
          <pc:sldMk cId="1385811625" sldId="306"/>
        </pc:sldMkLst>
        <pc:spChg chg="mod">
          <ac:chgData name="Andrea Pepper" userId="d0cb3814-bcf4-4e01-baf7-2519d5a2b70f" providerId="ADAL" clId="{E930DB46-327C-2D4C-BC55-609D7102EB3D}" dt="2022-03-10T09:27:38.571" v="315" actId="20577"/>
          <ac:spMkLst>
            <pc:docMk/>
            <pc:sldMk cId="1385811625" sldId="306"/>
            <ac:spMk id="6" creationId="{8AD23BDC-0E01-3F45-8867-C22C06374C8B}"/>
          </ac:spMkLst>
        </pc:spChg>
      </pc:sldChg>
      <pc:sldChg chg="modNotes">
        <pc:chgData name="Andrea Pepper" userId="d0cb3814-bcf4-4e01-baf7-2519d5a2b70f" providerId="ADAL" clId="{E930DB46-327C-2D4C-BC55-609D7102EB3D}" dt="2022-03-10T09:12:36.648" v="212" actId="20577"/>
        <pc:sldMkLst>
          <pc:docMk/>
          <pc:sldMk cId="1393517996" sldId="309"/>
        </pc:sldMkLst>
      </pc:sldChg>
      <pc:sldChg chg="modSp mod modNotes">
        <pc:chgData name="Andrea Pepper" userId="d0cb3814-bcf4-4e01-baf7-2519d5a2b70f" providerId="ADAL" clId="{E930DB46-327C-2D4C-BC55-609D7102EB3D}" dt="2022-03-10T09:28:31.795" v="316" actId="20577"/>
        <pc:sldMkLst>
          <pc:docMk/>
          <pc:sldMk cId="1572835485" sldId="310"/>
        </pc:sldMkLst>
        <pc:spChg chg="mod">
          <ac:chgData name="Andrea Pepper" userId="d0cb3814-bcf4-4e01-baf7-2519d5a2b70f" providerId="ADAL" clId="{E930DB46-327C-2D4C-BC55-609D7102EB3D}" dt="2022-03-10T09:28:31.795" v="316" actId="20577"/>
          <ac:spMkLst>
            <pc:docMk/>
            <pc:sldMk cId="1572835485" sldId="310"/>
            <ac:spMk id="15" creationId="{31B4E1ED-8A9C-4E49-9632-E95EE068A985}"/>
          </ac:spMkLst>
        </pc:spChg>
      </pc:sldChg>
      <pc:sldChg chg="modSp mod">
        <pc:chgData name="Andrea Pepper" userId="d0cb3814-bcf4-4e01-baf7-2519d5a2b70f" providerId="ADAL" clId="{E930DB46-327C-2D4C-BC55-609D7102EB3D}" dt="2022-03-10T09:30:44.705" v="330" actId="20577"/>
        <pc:sldMkLst>
          <pc:docMk/>
          <pc:sldMk cId="1696918079" sldId="311"/>
        </pc:sldMkLst>
        <pc:spChg chg="mod">
          <ac:chgData name="Andrea Pepper" userId="d0cb3814-bcf4-4e01-baf7-2519d5a2b70f" providerId="ADAL" clId="{E930DB46-327C-2D4C-BC55-609D7102EB3D}" dt="2022-03-10T09:30:44.705" v="330" actId="20577"/>
          <ac:spMkLst>
            <pc:docMk/>
            <pc:sldMk cId="1696918079" sldId="311"/>
            <ac:spMk id="6" creationId="{A97B1C89-988E-0740-A6A7-F744BC2EA9E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A5F24-F300-BB42-8450-69692C2B8B87}" type="datetimeFigureOut">
              <a:rPr lang="en-US" smtClean="0"/>
              <a:t>3/23/22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93556F-C76D-E244-B700-EE3F5B6A2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65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3D966-0F01-D444-97F6-EF033207A8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91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3D966-0F01-D444-97F6-EF033207A8CB}" type="slidenum">
              <a:rPr lang="en-US" smtClean="0"/>
              <a:t>10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E6EC313-9F2D-9045-9B9D-F336FAE19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91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3D966-0F01-D444-97F6-EF033207A8CB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2F0B74F-3C5A-5D4E-AA6B-8766461A30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61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3D966-0F01-D444-97F6-EF033207A8CB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22736C1-C707-EE42-BBD8-483DA61341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33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3D966-0F01-D444-97F6-EF033207A8CB}" type="slidenum">
              <a:rPr lang="en-US" smtClean="0"/>
              <a:t>13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7742B25-378D-B74F-B322-BF8DF55656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1359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973138"/>
            <a:ext cx="5486400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3D966-0F01-D444-97F6-EF033207A8CB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B67B4BF-426C-1E47-B146-BA14AF8084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09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6913" y="1006475"/>
            <a:ext cx="5486400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3D966-0F01-D444-97F6-EF033207A8CB}" type="slidenum">
              <a:rPr lang="en-US" smtClean="0"/>
              <a:t>15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AAC49E2-D3AD-384A-A224-E6B9029FBF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492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3D966-0F01-D444-97F6-EF033207A8CB}" type="slidenum">
              <a:rPr lang="en-US" smtClean="0"/>
              <a:t>16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C591EAD-D786-E044-B6BE-C15F7F3382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627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3556F-C76D-E244-B700-EE3F5B6A2AC5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C937435-26CF-F04E-9E81-23A8A7BD72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23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3D966-0F01-D444-97F6-EF033207A8CB}" type="slidenum">
              <a:rPr lang="en-US" smtClean="0"/>
              <a:t>18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0CA1BB5-D684-1C49-B474-35DBEC825B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63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3D966-0F01-D444-97F6-EF033207A8CB}" type="slidenum">
              <a:rPr lang="en-US" smtClean="0"/>
              <a:t>19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3D49B-9FF7-704E-B675-D516BB90C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956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3D966-0F01-D444-97F6-EF033207A8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223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6913" y="1143000"/>
            <a:ext cx="5486400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3556F-C76D-E244-B700-EE3F5B6A2AC5}" type="slidenum">
              <a:rPr lang="en-US" smtClean="0"/>
              <a:t>20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AB6B739-EA4E-B64D-81D4-BD4119F871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180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3D966-0F01-D444-97F6-EF033207A8CB}" type="slidenum">
              <a:rPr lang="en-US" smtClean="0"/>
              <a:t>21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B80C6CA0-B879-7B43-B192-A9A5BF0B7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6612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3100" y="1143000"/>
            <a:ext cx="5486400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3D966-0F01-D444-97F6-EF033207A8CB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338A45B-173A-844F-B41E-EF5733CA12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456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3738" y="1143000"/>
            <a:ext cx="5486400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3556F-C76D-E244-B700-EE3F5B6A2AC5}" type="slidenum">
              <a:rPr lang="en-US" smtClean="0"/>
              <a:t>23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863AD86-8E47-E04F-AF8D-AD957B2773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644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3556F-C76D-E244-B700-EE3F5B6A2AC5}" type="slidenum">
              <a:rPr lang="en-US" smtClean="0"/>
              <a:t>24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79CDC43-9538-4E48-ADF2-813FBA7C99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136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7863" y="1143000"/>
            <a:ext cx="5486400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3556F-C76D-E244-B700-EE3F5B6A2AC5}" type="slidenum">
              <a:rPr lang="en-US" smtClean="0"/>
              <a:t>25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59024E10-8226-9B48-952F-DB2D9C40D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839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47700" y="1143000"/>
            <a:ext cx="5486400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3556F-C76D-E244-B700-EE3F5B6A2AC5}" type="slidenum">
              <a:rPr lang="en-US" smtClean="0"/>
              <a:t>26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A9026EB-AB98-6341-9BF1-AF3DC73508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4509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3556F-C76D-E244-B700-EE3F5B6A2AC5}" type="slidenum">
              <a:rPr lang="en-US" smtClean="0"/>
              <a:t>27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BA0799C-4A6F-C949-B156-5684CC4D00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712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3D966-0F01-D444-97F6-EF033207A8CB}" type="slidenum">
              <a:rPr lang="en-US" smtClean="0"/>
              <a:t>28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7D9BDEE-6C0D-2649-9B42-727391F55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378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2325" y="881063"/>
            <a:ext cx="5486400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3D966-0F01-D444-97F6-EF033207A8CB}" type="slidenum">
              <a:rPr lang="en-US" smtClean="0"/>
              <a:t>29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97E58465-3839-0944-A497-F8E7002214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54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826760" cy="440055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200" dirty="0">
              <a:effectLst/>
            </a:endParaRPr>
          </a:p>
          <a:p>
            <a:endParaRPr lang="is-IS" alt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3D966-0F01-D444-97F6-EF033207A8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76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6913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799" y="4229100"/>
            <a:ext cx="5921477" cy="6212758"/>
          </a:xfrm>
        </p:spPr>
        <p:txBody>
          <a:bodyPr/>
          <a:lstStyle/>
          <a:p>
            <a:endParaRPr lang="en-GB" sz="1100" dirty="0"/>
          </a:p>
          <a:p>
            <a:endParaRPr lang="en-GB" sz="11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3D966-0F01-D444-97F6-EF033207A8C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638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3D966-0F01-D444-97F6-EF033207A8CB}" type="slidenum">
              <a:rPr lang="en-US" smtClean="0"/>
              <a:t>5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280F47E7-E565-734F-92E3-9248A9A59A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857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3D966-0F01-D444-97F6-EF033207A8CB}" type="slidenum">
              <a:rPr lang="en-US" smtClean="0"/>
              <a:t>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82A2D888-69D7-5140-80F0-7FEAE226BB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4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3738" y="1057275"/>
            <a:ext cx="5486400" cy="308610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3D966-0F01-D444-97F6-EF033207A8CB}" type="slidenum">
              <a:rPr lang="en-US" smtClean="0"/>
              <a:t>7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2567F94-8E47-3E46-86FE-0DA7EE4946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02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3D966-0F01-D444-97F6-EF033207A8CB}" type="slidenum">
              <a:rPr lang="en-US" smtClean="0"/>
              <a:t>8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AAA913CE-0328-794F-AC3A-DE7AB2A6E2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69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A3D966-0F01-D444-97F6-EF033207A8CB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1930EEB-4EF0-C44E-B06C-8E88422B7B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2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3A99D-EA12-3A43-8148-019EC7A16D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412B9-3503-FE43-BAA8-6C0301A74F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536DA-9DA5-854E-BF00-DA031329F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A623-6034-0749-95D1-24FC4FB80C95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92E8A-B3C1-854A-952C-29228A553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B0C4B-7557-EE4B-99A2-D70E1A545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3EAF-C355-3248-98C5-BE5A55B45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72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899C0-8793-9A46-890F-860352B16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6131FD-42D5-1648-AF06-5923100EF1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D7DAF-3B78-134D-BEA7-BA932E5C3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A623-6034-0749-95D1-24FC4FB80C95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4B29E-B530-EA4B-8961-7E1B9F47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A5B53-D1E1-DA4E-A7B1-D9ED8A03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3EAF-C355-3248-98C5-BE5A55B45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3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551043-5AFB-DF47-AE86-708F8A970C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226E69-151F-2F46-943A-093F286D5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4AB4A2-0AD1-D245-8C6E-DF7E64FFE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A623-6034-0749-95D1-24FC4FB80C95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C1528-EB49-6D47-9235-8A64F5A2A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CEB7E-7E33-A64C-8BD1-602A12F82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3EAF-C355-3248-98C5-BE5A55B45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519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3557B-98B8-BA4E-B7DC-9AB0ADE43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1528A-2E2B-1643-B942-91C38C66C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4EF17-098E-5E4C-9F15-358AF30D6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A623-6034-0749-95D1-24FC4FB80C95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7A4EF-EF0A-B04C-89C6-003C30F72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6FF3E-F748-0344-8713-718C8465E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3EAF-C355-3248-98C5-BE5A55B45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16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1CEE4-A8B0-C54A-8998-D02E90C60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B46AB6-C169-1948-924E-A5E6DBF4F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9563B-B46E-D646-AC79-2EA38986F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A623-6034-0749-95D1-24FC4FB80C95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1688D-B975-1644-931B-9AD4C5FFD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1AB14-9B94-C64E-B80B-84228A367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3EAF-C355-3248-98C5-BE5A55B45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57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584CF-A125-954D-BC66-D24DCD0A3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597B7-0614-C743-81E3-0E16730ADE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6AA41A-DD01-B74C-8CE2-324E9FAF9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92D3B5-8FB9-AA4D-B682-551A91DC0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A623-6034-0749-95D1-24FC4FB80C95}" type="datetimeFigureOut">
              <a:rPr lang="en-US" smtClean="0"/>
              <a:t>3/23/22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27930E-8C4C-E542-9512-2587EC905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F4214D-E4B0-FB48-81EF-29A46618A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3EAF-C355-3248-98C5-BE5A55B45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3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0E5A7-7EE9-D54F-B10C-FBCB8FDBD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F5FFD-30E0-D949-95CA-748519897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560630-EC4F-694C-8864-0EF3D6138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17B3B0-E427-8449-B0C1-7188E69914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1C33D1-6E1E-F043-9B0C-FFA20A6AA3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AA2575-9E4A-8244-856B-CFF73E4DD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A623-6034-0749-95D1-24FC4FB80C95}" type="datetimeFigureOut">
              <a:rPr lang="en-US" smtClean="0"/>
              <a:t>3/23/22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ADAD8-88DB-8A4A-9351-F8C7FB4FD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22B2C9-A479-C44D-B8DD-DBB0F4295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3EAF-C355-3248-98C5-BE5A55B45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09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7ABB6-C062-8C46-8D97-856A17A0D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32082B-642E-7740-9A69-D4A19BC69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A623-6034-0749-95D1-24FC4FB80C95}" type="datetimeFigureOut">
              <a:rPr lang="en-US" smtClean="0"/>
              <a:t>3/23/22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7C4F8-48F7-6A46-A10F-0565C3D88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3A94A1-BE0C-E146-8785-36E1BA236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3EAF-C355-3248-98C5-BE5A55B45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35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CAFCE9-0E03-8044-8919-2F87ECAFD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A623-6034-0749-95D1-24FC4FB80C95}" type="datetimeFigureOut">
              <a:rPr lang="en-US" smtClean="0"/>
              <a:t>3/23/22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EC7047-DA1B-C742-AAB9-6523BD48C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F075B9-5E79-3B41-90C4-A9F4D65AB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3EAF-C355-3248-98C5-BE5A55B45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24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79CC-9F7C-7449-8A25-5A073075D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37915-D901-244A-8FA3-89B89CF15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D60278-C253-424E-BF03-F2628F46F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312618-473F-F14D-BEC7-2CF7F63D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A623-6034-0749-95D1-24FC4FB80C95}" type="datetimeFigureOut">
              <a:rPr lang="en-US" smtClean="0"/>
              <a:t>3/23/22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2B7D7-F44B-1145-8FE4-535EFC3CE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F1197-7595-5E44-8F09-DCE72142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3EAF-C355-3248-98C5-BE5A55B45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641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4AE74-1BB3-1947-9872-3BC729829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AA0999-886B-D54A-9C72-60EAC15E88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240621-83F0-5C45-81D3-D8DFD254D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A58055-9DFB-294F-B4B2-EF9FF79B3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9A623-6034-0749-95D1-24FC4FB80C95}" type="datetimeFigureOut">
              <a:rPr lang="en-US" smtClean="0"/>
              <a:t>3/23/22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4F6FA8-97DD-224C-B27E-EDC0FF9F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9DDF7-5155-4B45-81CD-0EFC026D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23EAF-C355-3248-98C5-BE5A55B45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1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EA1319-4743-1949-A630-AE2BABCCF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F46AA8-9516-B64C-B487-D3157058B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6B8D0-C2E1-0F4F-B472-654987B5F9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9A623-6034-0749-95D1-24FC4FB80C95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70BB1-5732-7748-A223-EDB96D735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7181-3D1C-1340-92C5-28446982A8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23EAF-C355-3248-98C5-BE5A55B45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1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core/lw/2.0/html/tileshop_pmc/tileshop_pmc_inline.html?title=Click%20on%20image%20to%20zoom&amp;p=PMC3&amp;id=3031480_zh89991063560001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848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9F04B-70AA-1241-871B-59AC89845E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784" y="6460435"/>
            <a:ext cx="506896" cy="2114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0FB7CA-EA39-D441-9A78-80663430535A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D0543-A5C1-A342-989A-E291C3BBC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541" y="2048830"/>
            <a:ext cx="11111948" cy="237966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+mn-lt"/>
                <a:cs typeface="Arial" panose="020B0604020202020204" pitchFamily="34" charset="0"/>
              </a:rPr>
              <a:t>The role of TLR9 </a:t>
            </a:r>
            <a:r>
              <a:rPr lang="en-US" sz="4000" b="1" dirty="0" err="1">
                <a:latin typeface="+mn-lt"/>
                <a:cs typeface="Arial" panose="020B0604020202020204" pitchFamily="34" charset="0"/>
              </a:rPr>
              <a:t>signalling</a:t>
            </a:r>
            <a:r>
              <a:rPr lang="en-US" sz="4000" b="1" dirty="0">
                <a:latin typeface="+mn-lt"/>
                <a:cs typeface="Arial" panose="020B0604020202020204" pitchFamily="34" charset="0"/>
              </a:rPr>
              <a:t> in CLL migration and Ibrutinib resistance.</a:t>
            </a:r>
            <a:br>
              <a:rPr lang="en-US" sz="4000" b="1" dirty="0">
                <a:latin typeface="+mn-lt"/>
                <a:cs typeface="Arial" panose="020B0604020202020204" pitchFamily="34" charset="0"/>
              </a:rPr>
            </a:br>
            <a:br>
              <a:rPr lang="en-US" sz="4000" b="1" dirty="0">
                <a:latin typeface="+mn-lt"/>
                <a:cs typeface="Arial" panose="020B0604020202020204" pitchFamily="34" charset="0"/>
              </a:rPr>
            </a:br>
            <a:r>
              <a:rPr lang="en-US" sz="4000" b="1" dirty="0">
                <a:latin typeface="+mn-lt"/>
                <a:cs typeface="Arial" panose="020B0604020202020204" pitchFamily="34" charset="0"/>
              </a:rPr>
              <a:t>Andrea Peppe</a:t>
            </a:r>
            <a:r>
              <a:rPr lang="en-US" sz="3600" b="1" dirty="0">
                <a:latin typeface="+mn-lt"/>
                <a:cs typeface="Arial" panose="020B0604020202020204" pitchFamily="34" charset="0"/>
              </a:rPr>
              <a:t>r </a:t>
            </a:r>
          </a:p>
        </p:txBody>
      </p:sp>
    </p:spTree>
    <p:extLst>
      <p:ext uri="{BB962C8B-B14F-4D97-AF65-F5344CB8AC3E}">
        <p14:creationId xmlns:p14="http://schemas.microsoft.com/office/powerpoint/2010/main" val="2043596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6879CB-A9FA-C54A-8219-E4FA45D6B4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784" y="6460435"/>
            <a:ext cx="506896" cy="2114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0FB7CA-EA39-D441-9A78-80663430535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271D2B-466B-E64E-B44C-F923C005B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700" y="2247331"/>
            <a:ext cx="4324962" cy="39179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BA0BEA-97A2-8940-ADD6-3F3AFAC11A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287" y="2119800"/>
            <a:ext cx="4312242" cy="405783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82F84AEE-84CB-BB42-A4DF-9CE3450E0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030" y="518634"/>
            <a:ext cx="942193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atin typeface="+mj-lt"/>
                <a:ea typeface="MS ??" charset="-128"/>
                <a:cs typeface="Times New Roman" pitchFamily="18" charset="0"/>
              </a:rPr>
              <a:t>TLR9 induced up-regulation of pSTAT3 and p-P65 NF-</a:t>
            </a:r>
            <a:r>
              <a:rPr lang="en-US" altLang="ja-JP" sz="3200" dirty="0">
                <a:latin typeface="+mj-lt"/>
                <a:ea typeface="MS ??" charset="-128"/>
                <a:cs typeface="Times New Roman" pitchFamily="18" charset="0"/>
              </a:rPr>
              <a:t>𝛋</a:t>
            </a:r>
            <a:r>
              <a:rPr lang="en-US" altLang="ja-JP" sz="3200" b="1" dirty="0">
                <a:latin typeface="+mj-lt"/>
                <a:ea typeface="MS ??" charset="-128"/>
                <a:cs typeface="Times New Roman" pitchFamily="18" charset="0"/>
              </a:rPr>
              <a:t>B </a:t>
            </a:r>
          </a:p>
          <a:p>
            <a:pPr algn="ctr">
              <a:defRPr/>
            </a:pPr>
            <a:r>
              <a:rPr lang="en-US" altLang="ja-JP" sz="3200" b="1" dirty="0">
                <a:latin typeface="+mj-lt"/>
                <a:ea typeface="MS ??" charset="-128"/>
                <a:cs typeface="Times New Roman" pitchFamily="18" charset="0"/>
              </a:rPr>
              <a:t>in the presence of autologous plasma. </a:t>
            </a:r>
            <a:endParaRPr lang="en-US" altLang="ja-JP" sz="3200" b="1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038C17-8BD0-9047-BF0E-A2747C37D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77" y="6390978"/>
            <a:ext cx="25042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/>
              <a:t>Kennedy et al,  BLOOD 2021</a:t>
            </a:r>
          </a:p>
        </p:txBody>
      </p:sp>
    </p:spTree>
    <p:extLst>
      <p:ext uri="{BB962C8B-B14F-4D97-AF65-F5344CB8AC3E}">
        <p14:creationId xmlns:p14="http://schemas.microsoft.com/office/powerpoint/2010/main" val="1611859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D83EF4-EED6-F240-8DC6-17566634B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784" y="6460435"/>
            <a:ext cx="506896" cy="2114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0FB7CA-EA39-D441-9A78-80663430535A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B6A8FA7-96D9-AE42-B960-F0144DB06485}"/>
              </a:ext>
            </a:extLst>
          </p:cNvPr>
          <p:cNvGrpSpPr/>
          <p:nvPr/>
        </p:nvGrpSpPr>
        <p:grpSpPr>
          <a:xfrm>
            <a:off x="3146420" y="2257569"/>
            <a:ext cx="4466523" cy="4117783"/>
            <a:chOff x="8378587" y="3541618"/>
            <a:chExt cx="3770527" cy="338462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001FDF3-8A03-C94A-A32B-ED570941D3FE}"/>
                </a:ext>
              </a:extLst>
            </p:cNvPr>
            <p:cNvGrpSpPr/>
            <p:nvPr/>
          </p:nvGrpSpPr>
          <p:grpSpPr>
            <a:xfrm>
              <a:off x="8378587" y="3541618"/>
              <a:ext cx="3770527" cy="3384621"/>
              <a:chOff x="2228850" y="3332661"/>
              <a:chExt cx="2781300" cy="2496639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5A38844-9582-DC4B-B3EA-1036BD6AE8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2031" t="31643" r="55157" b="31935"/>
              <a:stretch/>
            </p:blipFill>
            <p:spPr>
              <a:xfrm>
                <a:off x="2228850" y="3332661"/>
                <a:ext cx="2781300" cy="2496639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1202333-D41D-164F-AF8E-99AFBAFA84ED}"/>
                  </a:ext>
                </a:extLst>
              </p:cNvPr>
              <p:cNvSpPr/>
              <p:nvPr/>
            </p:nvSpPr>
            <p:spPr>
              <a:xfrm>
                <a:off x="2228850" y="34290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6E6AC0A-BD4A-DE4E-80D3-5430AC80F13A}"/>
                  </a:ext>
                </a:extLst>
              </p:cNvPr>
              <p:cNvSpPr/>
              <p:nvPr/>
            </p:nvSpPr>
            <p:spPr>
              <a:xfrm>
                <a:off x="4705350" y="3429000"/>
                <a:ext cx="304800" cy="304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3EBC48E-BE0A-5144-AC03-39013983B7D7}"/>
                </a:ext>
              </a:extLst>
            </p:cNvPr>
            <p:cNvSpPr txBox="1"/>
            <p:nvPr/>
          </p:nvSpPr>
          <p:spPr>
            <a:xfrm rot="16200000">
              <a:off x="7409559" y="4863514"/>
              <a:ext cx="2896883" cy="5456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Unmethylated </a:t>
              </a:r>
              <a:r>
                <a:rPr lang="en-GB" b="1" dirty="0" err="1"/>
                <a:t>mtDNA</a:t>
              </a:r>
              <a:endParaRPr lang="en-GB" b="1" dirty="0"/>
            </a:p>
            <a:p>
              <a:pPr algn="ctr"/>
              <a:r>
                <a:rPr lang="en-GB" b="1" dirty="0"/>
                <a:t>(relative to healthy controls)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381174D-A22B-5E42-8CE3-1FC632D0FC1B}"/>
              </a:ext>
            </a:extLst>
          </p:cNvPr>
          <p:cNvSpPr txBox="1"/>
          <p:nvPr/>
        </p:nvSpPr>
        <p:spPr>
          <a:xfrm>
            <a:off x="7994378" y="3427463"/>
            <a:ext cx="30946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Unmethylated </a:t>
            </a:r>
            <a:r>
              <a:rPr lang="en-US" sz="1800" dirty="0" err="1"/>
              <a:t>mtDNA</a:t>
            </a:r>
            <a:r>
              <a:rPr lang="en-US" sz="1800" dirty="0"/>
              <a:t> was </a:t>
            </a:r>
            <a:r>
              <a:rPr lang="en-US" sz="1800" b="1" dirty="0"/>
              <a:t>28.1-fold higher </a:t>
            </a:r>
            <a:r>
              <a:rPr lang="en-US" sz="1800" dirty="0"/>
              <a:t>in CLL patients relative to healthy controls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239EAC-55DC-7142-9710-1D04CC8230C6}"/>
              </a:ext>
            </a:extLst>
          </p:cNvPr>
          <p:cNvSpPr/>
          <p:nvPr/>
        </p:nvSpPr>
        <p:spPr>
          <a:xfrm>
            <a:off x="883277" y="6145063"/>
            <a:ext cx="1563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Lakis</a:t>
            </a:r>
            <a:r>
              <a:rPr lang="en-GB" dirty="0"/>
              <a:t> </a:t>
            </a:r>
            <a:r>
              <a:rPr lang="en-GB" dirty="0" err="1"/>
              <a:t>Liloglou</a:t>
            </a:r>
            <a:r>
              <a:rPr lang="en-GB" dirty="0"/>
              <a:t> </a:t>
            </a:r>
            <a:endParaRPr lang="en-US" dirty="0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9460BB94-6948-7149-8464-136881735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3792" y="631447"/>
            <a:ext cx="966360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atin typeface="+mj-lt"/>
                <a:ea typeface="MS ??" charset="-128"/>
                <a:cs typeface="Times New Roman" pitchFamily="18" charset="0"/>
              </a:rPr>
              <a:t>Patients with CLL have higher levels of unmethylated  </a:t>
            </a:r>
          </a:p>
          <a:p>
            <a:pPr algn="ctr">
              <a:defRPr/>
            </a:pPr>
            <a:r>
              <a:rPr lang="en-US" altLang="ja-JP" sz="3200" b="1" dirty="0">
                <a:latin typeface="+mj-lt"/>
                <a:ea typeface="MS ??" charset="-128"/>
                <a:cs typeface="Times New Roman" pitchFamily="18" charset="0"/>
              </a:rPr>
              <a:t>mitochondrial DNA. </a:t>
            </a:r>
            <a:endParaRPr lang="en-US" altLang="ja-JP" sz="3200" b="1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65AEBF-5CB6-D74E-A0DE-CEAFE3A09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77" y="6534985"/>
            <a:ext cx="25042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/>
              <a:t>Kennedy et al,  BLOOD 2021</a:t>
            </a:r>
          </a:p>
        </p:txBody>
      </p:sp>
    </p:spTree>
    <p:extLst>
      <p:ext uri="{BB962C8B-B14F-4D97-AF65-F5344CB8AC3E}">
        <p14:creationId xmlns:p14="http://schemas.microsoft.com/office/powerpoint/2010/main" val="1811715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3B5B32-2F88-E44B-AA9A-50577C8A3A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784" y="6460435"/>
            <a:ext cx="506896" cy="2114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0FB7CA-EA39-D441-9A78-80663430535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F7EB46A6-E4B0-574E-A41B-EC3287671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1442" y="641907"/>
            <a:ext cx="1025510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atin typeface="+mj-lt"/>
                <a:ea typeface="MS ??" charset="-128"/>
                <a:cs typeface="Times New Roman" pitchFamily="18" charset="0"/>
              </a:rPr>
              <a:t>Raised levels of cell-free DNA is associated with CLL cell activation, proliferation and poor prognosis. </a:t>
            </a:r>
            <a:endParaRPr lang="en-US" altLang="ja-JP" sz="3200" b="1" dirty="0"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C84C89-3080-AC44-980C-A07C7C96C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749" y="2296163"/>
            <a:ext cx="5894587" cy="32599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100BC0-63E5-AF41-BA91-BB3CF5413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519" y="6364133"/>
            <a:ext cx="25042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/>
              <a:t>Kennedy et al,  BLOOD 2021</a:t>
            </a:r>
          </a:p>
        </p:txBody>
      </p:sp>
    </p:spTree>
    <p:extLst>
      <p:ext uri="{BB962C8B-B14F-4D97-AF65-F5344CB8AC3E}">
        <p14:creationId xmlns:p14="http://schemas.microsoft.com/office/powerpoint/2010/main" val="446726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7882AA-BE94-C94F-881F-D895D6454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784" y="6460435"/>
            <a:ext cx="506896" cy="2114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0FB7CA-EA39-D441-9A78-80663430535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id="{5747BD75-2B30-9740-B212-6F6F07C31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920" y="175215"/>
            <a:ext cx="971296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atin typeface="+mj-lt"/>
                <a:ea typeface="MS ??" charset="-128"/>
                <a:cs typeface="Times New Roman" pitchFamily="18" charset="0"/>
              </a:rPr>
              <a:t>TLR9 stimulation of CLL cells induces phosphorylation of STAT3, NF-</a:t>
            </a:r>
            <a:r>
              <a:rPr lang="en-US" sz="3200" dirty="0">
                <a:latin typeface="+mj-lt"/>
              </a:rPr>
              <a:t>𝛋</a:t>
            </a:r>
            <a:r>
              <a:rPr lang="en-US" altLang="ja-JP" sz="3200" b="1" dirty="0">
                <a:latin typeface="+mj-lt"/>
                <a:ea typeface="MS ??" charset="-128"/>
                <a:cs typeface="Times New Roman" pitchFamily="18" charset="0"/>
              </a:rPr>
              <a:t>B and FAK. </a:t>
            </a:r>
            <a:endParaRPr lang="en-US" altLang="ja-JP" sz="3200" b="1" dirty="0">
              <a:latin typeface="+mj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4F5B30-82BB-834F-9845-13978E44A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95" y="6412283"/>
            <a:ext cx="50113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/>
              <a:t>Kennedy et al,  BLOOD 2021 and Burley et al, Cancers 2022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3113619-6D1D-4E40-9B77-7A23BE653868}"/>
              </a:ext>
            </a:extLst>
          </p:cNvPr>
          <p:cNvGrpSpPr/>
          <p:nvPr/>
        </p:nvGrpSpPr>
        <p:grpSpPr>
          <a:xfrm>
            <a:off x="2669422" y="1564662"/>
            <a:ext cx="6427962" cy="4092654"/>
            <a:chOff x="3464711" y="1679623"/>
            <a:chExt cx="5506113" cy="385853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10052D1-AAF8-0543-B94F-199906962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64711" y="1679623"/>
              <a:ext cx="4837383" cy="3858535"/>
            </a:xfrm>
            <a:prstGeom prst="rect">
              <a:avLst/>
            </a:prstGeom>
          </p:spPr>
        </p:pic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6221011-7C0A-8643-A25F-82EA9EBFDC36}"/>
                </a:ext>
              </a:extLst>
            </p:cNvPr>
            <p:cNvCxnSpPr/>
            <p:nvPr/>
          </p:nvCxnSpPr>
          <p:spPr>
            <a:xfrm>
              <a:off x="4080294" y="4876184"/>
              <a:ext cx="3830129" cy="0"/>
            </a:xfrm>
            <a:prstGeom prst="line">
              <a:avLst/>
            </a:prstGeom>
            <a:ln w="2857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7E5C025-9C6A-2E48-A5B5-DB821FBB66D2}"/>
                </a:ext>
              </a:extLst>
            </p:cNvPr>
            <p:cNvSpPr txBox="1"/>
            <p:nvPr/>
          </p:nvSpPr>
          <p:spPr>
            <a:xfrm>
              <a:off x="7787808" y="4691518"/>
              <a:ext cx="11830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No change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5196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477461-6CEF-1F4A-87C5-B03404A293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784" y="6460435"/>
            <a:ext cx="506896" cy="2114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0FB7CA-EA39-D441-9A78-80663430535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1100EF89-7E87-4943-82F1-52A0151993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106" y="811997"/>
            <a:ext cx="87323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atin typeface="+mj-lt"/>
                <a:ea typeface="MS ??" charset="-128"/>
                <a:cs typeface="Times New Roman" pitchFamily="18" charset="0"/>
              </a:rPr>
              <a:t>TLR9 stimulation of CLL cells can induce migration. </a:t>
            </a:r>
            <a:endParaRPr lang="en-US" altLang="ja-JP" sz="3200" b="1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9539AE-9955-D949-B05E-F5C93591D52F}"/>
              </a:ext>
            </a:extLst>
          </p:cNvPr>
          <p:cNvSpPr/>
          <p:nvPr/>
        </p:nvSpPr>
        <p:spPr>
          <a:xfrm>
            <a:off x="5414089" y="1737171"/>
            <a:ext cx="1821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/>
              <a:t>In-vitro</a:t>
            </a:r>
            <a:r>
              <a:rPr lang="en-GB" dirty="0"/>
              <a:t> migration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0A1839-2930-EA49-88BF-08A777C08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680" y="6412283"/>
            <a:ext cx="25042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/>
              <a:t>Kennedy et al,  BLOOD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8991ED-AFDB-EE43-A7A2-10E04F276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615" y="2202527"/>
            <a:ext cx="4078769" cy="4033111"/>
          </a:xfrm>
          <a:prstGeom prst="rect">
            <a:avLst/>
          </a:prstGeom>
          <a:ln w="25400">
            <a:noFill/>
          </a:ln>
        </p:spPr>
      </p:pic>
    </p:spTree>
    <p:extLst>
      <p:ext uri="{BB962C8B-B14F-4D97-AF65-F5344CB8AC3E}">
        <p14:creationId xmlns:p14="http://schemas.microsoft.com/office/powerpoint/2010/main" val="845786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5D952F-F14C-1042-BA05-77CEEE932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45929" y="6536569"/>
            <a:ext cx="506896" cy="2114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0FB7CA-EA39-D441-9A78-80663430535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7" name="Rectangle 1">
            <a:extLst>
              <a:ext uri="{FF2B5EF4-FFF2-40B4-BE49-F238E27FC236}">
                <a16:creationId xmlns:a16="http://schemas.microsoft.com/office/drawing/2014/main" id="{AF7FAE54-14E8-FA4E-84E2-3E9C3588DD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931" y="272424"/>
            <a:ext cx="850264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latin typeface="+mj-lt"/>
                <a:ea typeface="MS ??" charset="-128"/>
                <a:cs typeface="Times New Roman" pitchFamily="18" charset="0"/>
              </a:rPr>
              <a:t>Mathematical modeling of TLR9 stimulation of </a:t>
            </a:r>
          </a:p>
          <a:p>
            <a:pPr algn="ctr">
              <a:defRPr/>
            </a:pPr>
            <a:r>
              <a:rPr lang="en-US" altLang="ja-JP" sz="3200" b="1" dirty="0">
                <a:latin typeface="+mj-lt"/>
                <a:ea typeface="MS ??" charset="-128"/>
                <a:cs typeface="Times New Roman" pitchFamily="18" charset="0"/>
              </a:rPr>
              <a:t>M-CLL and U-CLL cells</a:t>
            </a:r>
            <a:endParaRPr lang="en-US" altLang="ja-JP" sz="3200" b="1" dirty="0">
              <a:latin typeface="+mj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7CAA08-008E-6C4F-A5E5-F9173C8A7C13}"/>
              </a:ext>
            </a:extLst>
          </p:cNvPr>
          <p:cNvGrpSpPr/>
          <p:nvPr/>
        </p:nvGrpSpPr>
        <p:grpSpPr>
          <a:xfrm>
            <a:off x="1007836" y="1545090"/>
            <a:ext cx="12943893" cy="4763159"/>
            <a:chOff x="622852" y="1857492"/>
            <a:chExt cx="12943893" cy="4763159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ABD32E76-F375-7D48-AA45-D8A62CDB4C46}"/>
                </a:ext>
              </a:extLst>
            </p:cNvPr>
            <p:cNvGrpSpPr/>
            <p:nvPr/>
          </p:nvGrpSpPr>
          <p:grpSpPr>
            <a:xfrm>
              <a:off x="8318603" y="1857492"/>
              <a:ext cx="5248142" cy="318608"/>
              <a:chOff x="871154" y="8592546"/>
              <a:chExt cx="5248142" cy="318608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AD466BB6-BEAB-8E45-8F78-5E4936D3662D}"/>
                  </a:ext>
                </a:extLst>
              </p:cNvPr>
              <p:cNvGrpSpPr/>
              <p:nvPr/>
            </p:nvGrpSpPr>
            <p:grpSpPr>
              <a:xfrm>
                <a:off x="871154" y="8599861"/>
                <a:ext cx="3466367" cy="311293"/>
                <a:chOff x="3592251" y="5956544"/>
                <a:chExt cx="4334274" cy="529206"/>
              </a:xfrm>
            </p:grpSpPr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7553D2B8-5DC2-264F-BAA9-F22473320E3B}"/>
                    </a:ext>
                  </a:extLst>
                </p:cNvPr>
                <p:cNvSpPr txBox="1"/>
                <p:nvPr/>
              </p:nvSpPr>
              <p:spPr>
                <a:xfrm>
                  <a:off x="3592251" y="5956544"/>
                  <a:ext cx="3903952" cy="4709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cs typeface="Arial" panose="020B0604020202020204" pitchFamily="34" charset="0"/>
                    </a:rPr>
                    <a:t>            </a:t>
                  </a:r>
                  <a:r>
                    <a:rPr lang="en-US" sz="1100" dirty="0">
                      <a:cs typeface="Arial" panose="020B0604020202020204" pitchFamily="34" charset="0"/>
                    </a:rPr>
                    <a:t>M-CLL </a:t>
                  </a:r>
                </a:p>
              </p:txBody>
            </p: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D02B610D-5483-8F41-B729-D332D5BECB26}"/>
                    </a:ext>
                  </a:extLst>
                </p:cNvPr>
                <p:cNvCxnSpPr/>
                <p:nvPr/>
              </p:nvCxnSpPr>
              <p:spPr>
                <a:xfrm>
                  <a:off x="3699594" y="6141212"/>
                  <a:ext cx="368300" cy="0"/>
                </a:xfrm>
                <a:prstGeom prst="line">
                  <a:avLst/>
                </a:prstGeom>
                <a:ln w="38100">
                  <a:solidFill>
                    <a:srgbClr val="0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7FC66AA0-443A-6E4F-A054-CF9E102D4058}"/>
                    </a:ext>
                  </a:extLst>
                </p:cNvPr>
                <p:cNvCxnSpPr/>
                <p:nvPr/>
              </p:nvCxnSpPr>
              <p:spPr>
                <a:xfrm>
                  <a:off x="5031510" y="6141212"/>
                  <a:ext cx="368300" cy="0"/>
                </a:xfrm>
                <a:prstGeom prst="line">
                  <a:avLst/>
                </a:prstGeom>
                <a:ln w="38100">
                  <a:solidFill>
                    <a:srgbClr val="36CD3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7A8C86B0-95E4-1748-BD48-8C9E30ADD010}"/>
                    </a:ext>
                  </a:extLst>
                </p:cNvPr>
                <p:cNvSpPr/>
                <p:nvPr/>
              </p:nvSpPr>
              <p:spPr>
                <a:xfrm>
                  <a:off x="3628842" y="5956546"/>
                  <a:ext cx="4297683" cy="529204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7F292F4B-E2E1-654A-BE1B-8B964117A014}"/>
                  </a:ext>
                </a:extLst>
              </p:cNvPr>
              <p:cNvSpPr txBox="1"/>
              <p:nvPr/>
            </p:nvSpPr>
            <p:spPr>
              <a:xfrm>
                <a:off x="2339350" y="8592546"/>
                <a:ext cx="377994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cs typeface="Arial" panose="020B0604020202020204" pitchFamily="34" charset="0"/>
                  </a:rPr>
                  <a:t>U-CLL</a:t>
                </a:r>
                <a:r>
                  <a:rPr lang="en-US" sz="1200" dirty="0">
                    <a:cs typeface="Arial" panose="020B0604020202020204" pitchFamily="34" charset="0"/>
                  </a:rPr>
                  <a:t> (elevated basal BCR)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B723557-7AC5-4048-BF8C-A08CD3CA3E11}"/>
                </a:ext>
              </a:extLst>
            </p:cNvPr>
            <p:cNvGrpSpPr/>
            <p:nvPr/>
          </p:nvGrpSpPr>
          <p:grpSpPr>
            <a:xfrm>
              <a:off x="622852" y="2067015"/>
              <a:ext cx="8674778" cy="4553636"/>
              <a:chOff x="622852" y="2067015"/>
              <a:chExt cx="8674778" cy="4553636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2D273FB3-FC07-6E46-9159-0ACC2B46AF04}"/>
                  </a:ext>
                </a:extLst>
              </p:cNvPr>
              <p:cNvSpPr txBox="1"/>
              <p:nvPr/>
            </p:nvSpPr>
            <p:spPr>
              <a:xfrm>
                <a:off x="622852" y="6312874"/>
                <a:ext cx="28424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alt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Unpublished data: Simon Mitchell</a:t>
                </a: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8EB17489-7469-EF4B-880E-738B544DE47D}"/>
                  </a:ext>
                </a:extLst>
              </p:cNvPr>
              <p:cNvGrpSpPr/>
              <p:nvPr/>
            </p:nvGrpSpPr>
            <p:grpSpPr>
              <a:xfrm>
                <a:off x="795627" y="2067015"/>
                <a:ext cx="8502003" cy="4000295"/>
                <a:chOff x="795627" y="2067016"/>
                <a:chExt cx="7432947" cy="3100056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735F4B89-7507-BC4C-BB73-BD7E939B0967}"/>
                    </a:ext>
                  </a:extLst>
                </p:cNvPr>
                <p:cNvSpPr txBox="1"/>
                <p:nvPr/>
              </p:nvSpPr>
              <p:spPr>
                <a:xfrm>
                  <a:off x="5218341" y="2067016"/>
                  <a:ext cx="1475085" cy="2616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>
                      <a:cs typeface="Arial" panose="020B0604020202020204" pitchFamily="34" charset="0"/>
                    </a:rPr>
                    <a:t>TLR9 Simulation (nM)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A29CEB29-09F3-7648-BE2B-137635E48E52}"/>
                    </a:ext>
                  </a:extLst>
                </p:cNvPr>
                <p:cNvSpPr txBox="1"/>
                <p:nvPr/>
              </p:nvSpPr>
              <p:spPr>
                <a:xfrm>
                  <a:off x="2980460" y="3459483"/>
                  <a:ext cx="87568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cs typeface="Arial" panose="020B0604020202020204" pitchFamily="34" charset="0"/>
                    </a:rPr>
                    <a:t>RelA:p50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322C5C3-7353-1A42-BD71-5D996D241665}"/>
                    </a:ext>
                  </a:extLst>
                </p:cNvPr>
                <p:cNvSpPr txBox="1"/>
                <p:nvPr/>
              </p:nvSpPr>
              <p:spPr>
                <a:xfrm>
                  <a:off x="2992725" y="4402302"/>
                  <a:ext cx="86286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cs typeface="Arial" panose="020B0604020202020204" pitchFamily="34" charset="0"/>
                    </a:rPr>
                    <a:t>cRel:p50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981693DA-FBBB-504A-82F1-EA3D4ADF1A72}"/>
                    </a:ext>
                  </a:extLst>
                </p:cNvPr>
                <p:cNvSpPr txBox="1"/>
                <p:nvPr/>
              </p:nvSpPr>
              <p:spPr>
                <a:xfrm>
                  <a:off x="3127363" y="2621879"/>
                  <a:ext cx="52770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>
                      <a:cs typeface="Arial" panose="020B0604020202020204" pitchFamily="34" charset="0"/>
                    </a:rPr>
                    <a:t>IκB⍺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C926214-1D4B-F64F-93CC-6DB590F4CD9C}"/>
                    </a:ext>
                  </a:extLst>
                </p:cNvPr>
                <p:cNvSpPr txBox="1"/>
                <p:nvPr/>
              </p:nvSpPr>
              <p:spPr>
                <a:xfrm>
                  <a:off x="3960685" y="3065482"/>
                  <a:ext cx="289132" cy="2859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100" dirty="0"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6114880-B6EA-CB46-B4FD-42B8B2E4BC8A}"/>
                    </a:ext>
                  </a:extLst>
                </p:cNvPr>
                <p:cNvSpPr txBox="1"/>
                <p:nvPr/>
              </p:nvSpPr>
              <p:spPr>
                <a:xfrm>
                  <a:off x="3798252" y="2911899"/>
                  <a:ext cx="451565" cy="2859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100" dirty="0">
                      <a:cs typeface="Arial" panose="020B0604020202020204" pitchFamily="34" charset="0"/>
                    </a:rPr>
                    <a:t>100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8BB5E9B-DD0E-1B49-A304-6F3BD14E5C15}"/>
                    </a:ext>
                  </a:extLst>
                </p:cNvPr>
                <p:cNvSpPr txBox="1"/>
                <p:nvPr/>
              </p:nvSpPr>
              <p:spPr>
                <a:xfrm>
                  <a:off x="3798252" y="2758316"/>
                  <a:ext cx="451565" cy="2859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100" dirty="0">
                      <a:cs typeface="Arial" panose="020B0604020202020204" pitchFamily="34" charset="0"/>
                    </a:rPr>
                    <a:t>200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830FDFF-B3A4-E043-AF96-2F4F0610B348}"/>
                    </a:ext>
                  </a:extLst>
                </p:cNvPr>
                <p:cNvSpPr txBox="1"/>
                <p:nvPr/>
              </p:nvSpPr>
              <p:spPr>
                <a:xfrm>
                  <a:off x="3798252" y="2604731"/>
                  <a:ext cx="451565" cy="2859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100" dirty="0">
                      <a:cs typeface="Arial" panose="020B0604020202020204" pitchFamily="34" charset="0"/>
                    </a:rPr>
                    <a:t>300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5306995-1AE6-8547-8EF6-FE08BBABF6F1}"/>
                    </a:ext>
                  </a:extLst>
                </p:cNvPr>
                <p:cNvSpPr txBox="1"/>
                <p:nvPr/>
              </p:nvSpPr>
              <p:spPr>
                <a:xfrm>
                  <a:off x="3798252" y="2451147"/>
                  <a:ext cx="451565" cy="2859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100" dirty="0">
                      <a:cs typeface="Arial" panose="020B0604020202020204" pitchFamily="34" charset="0"/>
                    </a:rPr>
                    <a:t>400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97A45900-04E9-6948-8AD9-8D593D8717CA}"/>
                    </a:ext>
                  </a:extLst>
                </p:cNvPr>
                <p:cNvSpPr txBox="1"/>
                <p:nvPr/>
              </p:nvSpPr>
              <p:spPr>
                <a:xfrm>
                  <a:off x="3733100" y="2297563"/>
                  <a:ext cx="516719" cy="2859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100" dirty="0">
                      <a:cs typeface="Arial" panose="020B0604020202020204" pitchFamily="34" charset="0"/>
                    </a:rPr>
                    <a:t>500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3845053A-579C-9946-A87E-6F5183453926}"/>
                    </a:ext>
                  </a:extLst>
                </p:cNvPr>
                <p:cNvSpPr txBox="1"/>
                <p:nvPr/>
              </p:nvSpPr>
              <p:spPr>
                <a:xfrm>
                  <a:off x="3960685" y="3957280"/>
                  <a:ext cx="289132" cy="2859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100" dirty="0"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49DEB60E-63D7-F545-AADB-1F57DE28B83F}"/>
                    </a:ext>
                  </a:extLst>
                </p:cNvPr>
                <p:cNvSpPr txBox="1"/>
                <p:nvPr/>
              </p:nvSpPr>
              <p:spPr>
                <a:xfrm>
                  <a:off x="3879468" y="3803697"/>
                  <a:ext cx="370349" cy="2859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100" dirty="0"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3B61735-54B8-D848-96F1-1C6C05B4D1D3}"/>
                    </a:ext>
                  </a:extLst>
                </p:cNvPr>
                <p:cNvSpPr txBox="1"/>
                <p:nvPr/>
              </p:nvSpPr>
              <p:spPr>
                <a:xfrm>
                  <a:off x="3879468" y="3650114"/>
                  <a:ext cx="370349" cy="2859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100" dirty="0">
                      <a:cs typeface="Arial" panose="020B0604020202020204" pitchFamily="34" charset="0"/>
                    </a:rPr>
                    <a:t>20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ADA285D-BF10-524F-8C51-AE1D0B3A137C}"/>
                    </a:ext>
                  </a:extLst>
                </p:cNvPr>
                <p:cNvSpPr txBox="1"/>
                <p:nvPr/>
              </p:nvSpPr>
              <p:spPr>
                <a:xfrm>
                  <a:off x="3879468" y="3496530"/>
                  <a:ext cx="370349" cy="2859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100" dirty="0">
                      <a:cs typeface="Arial" panose="020B0604020202020204" pitchFamily="34" charset="0"/>
                    </a:rPr>
                    <a:t>30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C20F95F4-B139-6E4B-852A-EE8268E5BB6B}"/>
                    </a:ext>
                  </a:extLst>
                </p:cNvPr>
                <p:cNvSpPr txBox="1"/>
                <p:nvPr/>
              </p:nvSpPr>
              <p:spPr>
                <a:xfrm>
                  <a:off x="3879468" y="3342945"/>
                  <a:ext cx="370349" cy="2859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100" dirty="0">
                      <a:cs typeface="Arial" panose="020B0604020202020204" pitchFamily="34" charset="0"/>
                    </a:rPr>
                    <a:t>40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16145186-45B2-B94D-96E1-EDE622C78089}"/>
                    </a:ext>
                  </a:extLst>
                </p:cNvPr>
                <p:cNvSpPr txBox="1"/>
                <p:nvPr/>
              </p:nvSpPr>
              <p:spPr>
                <a:xfrm>
                  <a:off x="3852591" y="3189361"/>
                  <a:ext cx="397227" cy="2859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100" dirty="0">
                      <a:cs typeface="Arial" panose="020B0604020202020204" pitchFamily="34" charset="0"/>
                    </a:rPr>
                    <a:t>50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19BF682-648D-554E-8237-349F8B930020}"/>
                    </a:ext>
                  </a:extLst>
                </p:cNvPr>
                <p:cNvSpPr txBox="1"/>
                <p:nvPr/>
              </p:nvSpPr>
              <p:spPr>
                <a:xfrm>
                  <a:off x="3960685" y="4881126"/>
                  <a:ext cx="289132" cy="2859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100" dirty="0">
                      <a:cs typeface="Arial" panose="020B0604020202020204" pitchFamily="34" charset="0"/>
                    </a:rPr>
                    <a:t>0</a:t>
                  </a:r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1D51F27E-15B1-3446-B228-F77DEC706A68}"/>
                    </a:ext>
                  </a:extLst>
                </p:cNvPr>
                <p:cNvSpPr txBox="1"/>
                <p:nvPr/>
              </p:nvSpPr>
              <p:spPr>
                <a:xfrm>
                  <a:off x="3879468" y="4727543"/>
                  <a:ext cx="370349" cy="2859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100" dirty="0">
                      <a:cs typeface="Arial" panose="020B0604020202020204" pitchFamily="34" charset="0"/>
                    </a:rPr>
                    <a:t>10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29558842-3357-BC42-9546-070A4308FACD}"/>
                    </a:ext>
                  </a:extLst>
                </p:cNvPr>
                <p:cNvSpPr txBox="1"/>
                <p:nvPr/>
              </p:nvSpPr>
              <p:spPr>
                <a:xfrm>
                  <a:off x="3879468" y="4573959"/>
                  <a:ext cx="370349" cy="2859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100" dirty="0">
                      <a:cs typeface="Arial" panose="020B0604020202020204" pitchFamily="34" charset="0"/>
                    </a:rPr>
                    <a:t>20</a:t>
                  </a:r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F86A5ABD-1D89-FB4D-976A-713B863E28BF}"/>
                    </a:ext>
                  </a:extLst>
                </p:cNvPr>
                <p:cNvSpPr txBox="1"/>
                <p:nvPr/>
              </p:nvSpPr>
              <p:spPr>
                <a:xfrm>
                  <a:off x="3879468" y="4420375"/>
                  <a:ext cx="370349" cy="2859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100" dirty="0">
                      <a:cs typeface="Arial" panose="020B0604020202020204" pitchFamily="34" charset="0"/>
                    </a:rPr>
                    <a:t>30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DA0C649-65F2-5A44-935F-61B0B2BE7732}"/>
                    </a:ext>
                  </a:extLst>
                </p:cNvPr>
                <p:cNvSpPr txBox="1"/>
                <p:nvPr/>
              </p:nvSpPr>
              <p:spPr>
                <a:xfrm>
                  <a:off x="3879468" y="4266791"/>
                  <a:ext cx="370349" cy="2859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en-US" sz="1100" dirty="0">
                      <a:cs typeface="Arial" panose="020B0604020202020204" pitchFamily="34" charset="0"/>
                    </a:rPr>
                    <a:t>40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635F7918-EB8A-6E49-840C-A7B5A69F1535}"/>
                    </a:ext>
                  </a:extLst>
                </p:cNvPr>
                <p:cNvSpPr txBox="1"/>
                <p:nvPr/>
              </p:nvSpPr>
              <p:spPr>
                <a:xfrm>
                  <a:off x="3852591" y="4113206"/>
                  <a:ext cx="397227" cy="2859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100" dirty="0">
                      <a:cs typeface="Arial" panose="020B0604020202020204" pitchFamily="34" charset="0"/>
                    </a:rPr>
                    <a:t>50</a:t>
                  </a:r>
                </a:p>
              </p:txBody>
            </p:sp>
            <p:pic>
              <p:nvPicPr>
                <p:cNvPr id="50" name="Picture 49" descr="A screenshot of a cell phone&#10;&#10;Description automatically generated">
                  <a:extLst>
                    <a:ext uri="{FF2B5EF4-FFF2-40B4-BE49-F238E27FC236}">
                      <a16:creationId xmlns:a16="http://schemas.microsoft.com/office/drawing/2014/main" id="{FA06E14C-B78B-FB44-BFA4-A2537D16ED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6114" t="6164" b="19130"/>
                <a:stretch/>
              </p:blipFill>
              <p:spPr>
                <a:xfrm>
                  <a:off x="4172483" y="3276690"/>
                  <a:ext cx="4056089" cy="829506"/>
                </a:xfrm>
                <a:prstGeom prst="rect">
                  <a:avLst/>
                </a:prstGeom>
              </p:spPr>
            </p:pic>
            <p:pic>
              <p:nvPicPr>
                <p:cNvPr id="51" name="Picture 50" descr="A close up of a lamp&#10;&#10;Description automatically generated">
                  <a:extLst>
                    <a:ext uri="{FF2B5EF4-FFF2-40B4-BE49-F238E27FC236}">
                      <a16:creationId xmlns:a16="http://schemas.microsoft.com/office/drawing/2014/main" id="{2B935A9B-6356-7F40-930D-529B56C3F1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7289" t="6596" b="18482"/>
                <a:stretch/>
              </p:blipFill>
              <p:spPr>
                <a:xfrm>
                  <a:off x="4159186" y="2386052"/>
                  <a:ext cx="4069388" cy="854942"/>
                </a:xfrm>
                <a:prstGeom prst="rect">
                  <a:avLst/>
                </a:prstGeom>
              </p:spPr>
            </p:pic>
            <p:pic>
              <p:nvPicPr>
                <p:cNvPr id="52" name="Picture 51" descr="A screenshot of a cell phone&#10;&#10;Description automatically generated">
                  <a:extLst>
                    <a:ext uri="{FF2B5EF4-FFF2-40B4-BE49-F238E27FC236}">
                      <a16:creationId xmlns:a16="http://schemas.microsoft.com/office/drawing/2014/main" id="{A36A5F74-70E3-1348-877F-10BCBEE404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6111" t="6579" b="18632"/>
                <a:stretch/>
              </p:blipFill>
              <p:spPr>
                <a:xfrm>
                  <a:off x="4172483" y="4197759"/>
                  <a:ext cx="4056089" cy="817673"/>
                </a:xfrm>
                <a:prstGeom prst="rect">
                  <a:avLst/>
                </a:prstGeom>
              </p:spPr>
            </p:pic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6510BF20-E071-9246-AA57-A760FB3C33D5}"/>
                    </a:ext>
                  </a:extLst>
                </p:cNvPr>
                <p:cNvSpPr txBox="1"/>
                <p:nvPr/>
              </p:nvSpPr>
              <p:spPr>
                <a:xfrm>
                  <a:off x="795627" y="3465448"/>
                  <a:ext cx="15790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b="1" dirty="0">
                      <a:ea typeface="MS ??" charset="-128"/>
                      <a:cs typeface="Times New Roman" pitchFamily="18" charset="0"/>
                    </a:rPr>
                    <a:t>NF-𝛋B dimers</a:t>
                  </a:r>
                  <a:r>
                    <a:rPr lang="en-US" b="1" dirty="0"/>
                    <a:t> </a:t>
                  </a:r>
                </a:p>
              </p:txBody>
            </p:sp>
            <p:sp>
              <p:nvSpPr>
                <p:cNvPr id="3" name="Left Bracket 2">
                  <a:extLst>
                    <a:ext uri="{FF2B5EF4-FFF2-40B4-BE49-F238E27FC236}">
                      <a16:creationId xmlns:a16="http://schemas.microsoft.com/office/drawing/2014/main" id="{23DE125C-E19D-9D4B-B268-AAE0E9518EC1}"/>
                    </a:ext>
                  </a:extLst>
                </p:cNvPr>
                <p:cNvSpPr/>
                <p:nvPr/>
              </p:nvSpPr>
              <p:spPr>
                <a:xfrm>
                  <a:off x="2612519" y="2357125"/>
                  <a:ext cx="258227" cy="2564075"/>
                </a:xfrm>
                <a:prstGeom prst="leftBracket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C884AB82-9575-8B49-A038-09D9F580C537}"/>
                    </a:ext>
                  </a:extLst>
                </p:cNvPr>
                <p:cNvSpPr txBox="1"/>
                <p:nvPr/>
              </p:nvSpPr>
              <p:spPr>
                <a:xfrm>
                  <a:off x="1012705" y="3125853"/>
                  <a:ext cx="114486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ea typeface="MS ??" charset="-128"/>
                      <a:cs typeface="Times New Roman" pitchFamily="18" charset="0"/>
                    </a:rPr>
                    <a:t>Canonical</a:t>
                  </a:r>
                  <a:endParaRPr lang="en-US" b="1" dirty="0"/>
                </a:p>
              </p:txBody>
            </p:sp>
          </p:grp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D805285-AB38-6A44-9134-B785DAE94D08}"/>
              </a:ext>
            </a:extLst>
          </p:cNvPr>
          <p:cNvGrpSpPr/>
          <p:nvPr/>
        </p:nvGrpSpPr>
        <p:grpSpPr>
          <a:xfrm>
            <a:off x="3962880" y="1910115"/>
            <a:ext cx="5215830" cy="4033111"/>
            <a:chOff x="4335870" y="1962214"/>
            <a:chExt cx="5215830" cy="4033111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A00BB1E-103C-8C43-A9B0-2EE8FD50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35870" y="1962214"/>
              <a:ext cx="4078769" cy="4033111"/>
            </a:xfrm>
            <a:prstGeom prst="rect">
              <a:avLst/>
            </a:prstGeom>
            <a:ln w="25400"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EE191C3-B707-CF42-AA15-E4E3E9B21893}"/>
                </a:ext>
              </a:extLst>
            </p:cNvPr>
            <p:cNvSpPr txBox="1"/>
            <p:nvPr/>
          </p:nvSpPr>
          <p:spPr>
            <a:xfrm>
              <a:off x="7852773" y="4083941"/>
              <a:ext cx="16989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Non-responders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E5B7750-702C-2F4D-9F74-5F145568D9C8}"/>
                </a:ext>
              </a:extLst>
            </p:cNvPr>
            <p:cNvSpPr/>
            <p:nvPr/>
          </p:nvSpPr>
          <p:spPr>
            <a:xfrm>
              <a:off x="6890320" y="4083941"/>
              <a:ext cx="949124" cy="451412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718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B25206-EB43-B547-A036-D298E374F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784" y="6460435"/>
            <a:ext cx="506896" cy="2114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0FB7CA-EA39-D441-9A78-80663430535A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EFCB0A-1573-864D-A981-C4D1C55C65A2}"/>
              </a:ext>
            </a:extLst>
          </p:cNvPr>
          <p:cNvGrpSpPr/>
          <p:nvPr/>
        </p:nvGrpSpPr>
        <p:grpSpPr>
          <a:xfrm>
            <a:off x="6696217" y="2232464"/>
            <a:ext cx="5081688" cy="2865650"/>
            <a:chOff x="197733" y="225022"/>
            <a:chExt cx="3082415" cy="161582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0AA618F-637B-4A41-A889-9D4AE04A51C7}"/>
                </a:ext>
              </a:extLst>
            </p:cNvPr>
            <p:cNvSpPr txBox="1"/>
            <p:nvPr/>
          </p:nvSpPr>
          <p:spPr>
            <a:xfrm>
              <a:off x="1702820" y="735464"/>
              <a:ext cx="1577328" cy="2082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TLR9-Ibrutinib </a:t>
              </a:r>
              <a:r>
                <a:rPr lang="en-US" b="1" dirty="0" err="1">
                  <a:solidFill>
                    <a:srgbClr val="FF0000"/>
                  </a:solidFill>
                </a:rPr>
                <a:t>sensitised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1FDA351-8D23-4F41-AE66-D864BD87609F}"/>
                </a:ext>
              </a:extLst>
            </p:cNvPr>
            <p:cNvSpPr txBox="1"/>
            <p:nvPr/>
          </p:nvSpPr>
          <p:spPr>
            <a:xfrm>
              <a:off x="1702820" y="1339544"/>
              <a:ext cx="1315769" cy="2082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432FF"/>
                  </a:solidFill>
                </a:rPr>
                <a:t>TLR9-non-responder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5089BB7-DC29-7E4F-92C1-EEB8C4B89886}"/>
                </a:ext>
              </a:extLst>
            </p:cNvPr>
            <p:cNvGrpSpPr/>
            <p:nvPr/>
          </p:nvGrpSpPr>
          <p:grpSpPr>
            <a:xfrm>
              <a:off x="197733" y="225022"/>
              <a:ext cx="1792974" cy="1615827"/>
              <a:chOff x="1636026" y="616023"/>
              <a:chExt cx="2875539" cy="263873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43CAE63-E27B-B241-8BB0-729551CE85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36026" y="616023"/>
                <a:ext cx="2875539" cy="2638730"/>
              </a:xfrm>
              <a:prstGeom prst="rect">
                <a:avLst/>
              </a:prstGeom>
            </p:spPr>
          </p:pic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4CBCC22-AF45-C942-9C68-FAA3B56D77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58736" y="2049969"/>
                <a:ext cx="1691122" cy="0"/>
              </a:xfrm>
              <a:prstGeom prst="line">
                <a:avLst/>
              </a:prstGeom>
              <a:ln w="9525">
                <a:solidFill>
                  <a:schemeClr val="dk1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845BB99-2F61-E34A-BF43-B4490D7EFE1C}"/>
              </a:ext>
            </a:extLst>
          </p:cNvPr>
          <p:cNvGrpSpPr/>
          <p:nvPr/>
        </p:nvGrpSpPr>
        <p:grpSpPr>
          <a:xfrm>
            <a:off x="72773" y="1805617"/>
            <a:ext cx="5863614" cy="4182385"/>
            <a:chOff x="601800" y="6510716"/>
            <a:chExt cx="4332879" cy="2951520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836F935-C14D-E74E-B7B2-2FB081B405BD}"/>
                </a:ext>
              </a:extLst>
            </p:cNvPr>
            <p:cNvGrpSpPr/>
            <p:nvPr/>
          </p:nvGrpSpPr>
          <p:grpSpPr>
            <a:xfrm>
              <a:off x="898137" y="6510716"/>
              <a:ext cx="4036542" cy="2951520"/>
              <a:chOff x="898137" y="6510716"/>
              <a:chExt cx="4036542" cy="2951520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C0792FFF-976A-224F-ADB7-FF89EF93FF2E}"/>
                  </a:ext>
                </a:extLst>
              </p:cNvPr>
              <p:cNvGrpSpPr/>
              <p:nvPr/>
            </p:nvGrpSpPr>
            <p:grpSpPr>
              <a:xfrm>
                <a:off x="1923584" y="8850172"/>
                <a:ext cx="2987202" cy="612064"/>
                <a:chOff x="2351669" y="7213483"/>
                <a:chExt cx="2987202" cy="612064"/>
              </a:xfrm>
            </p:grpSpPr>
            <p:cxnSp>
              <p:nvCxnSpPr>
                <p:cNvPr id="84" name="Straight Connector 83">
                  <a:extLst>
                    <a:ext uri="{FF2B5EF4-FFF2-40B4-BE49-F238E27FC236}">
                      <a16:creationId xmlns:a16="http://schemas.microsoft.com/office/drawing/2014/main" id="{15A67C7F-6850-9B49-95A2-A943FEE6A3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86767" y="7213483"/>
                  <a:ext cx="0" cy="61206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9FF5B04A-7639-8F46-9AAA-DFDE57414F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386767" y="7825547"/>
                  <a:ext cx="885833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Curved Connector 85">
                  <a:extLst>
                    <a:ext uri="{FF2B5EF4-FFF2-40B4-BE49-F238E27FC236}">
                      <a16:creationId xmlns:a16="http://schemas.microsoft.com/office/drawing/2014/main" id="{2D6A58FE-CA1F-7E42-A880-E1BEDF886E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391288" y="7323407"/>
                  <a:ext cx="881312" cy="474246"/>
                </a:xfrm>
                <a:prstGeom prst="curvedConnector3">
                  <a:avLst>
                    <a:gd name="adj1" fmla="val 9174"/>
                  </a:avLst>
                </a:prstGeom>
                <a:noFill/>
                <a:ln w="254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87" name="Straight Connector 86">
                  <a:extLst>
                    <a:ext uri="{FF2B5EF4-FFF2-40B4-BE49-F238E27FC236}">
                      <a16:creationId xmlns:a16="http://schemas.microsoft.com/office/drawing/2014/main" id="{AF275227-223D-8240-BA3D-FEFA05961A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51669" y="7213483"/>
                  <a:ext cx="0" cy="61206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Connector 87">
                  <a:extLst>
                    <a:ext uri="{FF2B5EF4-FFF2-40B4-BE49-F238E27FC236}">
                      <a16:creationId xmlns:a16="http://schemas.microsoft.com/office/drawing/2014/main" id="{BAFDE45B-4171-CF4C-96FF-3258348EAE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51669" y="7825547"/>
                  <a:ext cx="885833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7258FB23-AC91-444D-A4E2-D5C574D19DE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55839" y="7498990"/>
                  <a:ext cx="798044" cy="0"/>
                </a:xfrm>
                <a:prstGeom prst="line">
                  <a:avLst/>
                </a:prstGeom>
                <a:noFill/>
                <a:ln w="254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9D44313D-0263-9B44-B249-2EF81B3D27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43631" y="7213483"/>
                  <a:ext cx="0" cy="612064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DC714FED-E1C6-2540-AD07-700269A5BD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43631" y="7825547"/>
                  <a:ext cx="885833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D79FB108-8DE4-5149-813C-9AADE659F4E8}"/>
                    </a:ext>
                  </a:extLst>
                </p:cNvPr>
                <p:cNvSpPr/>
                <p:nvPr/>
              </p:nvSpPr>
              <p:spPr>
                <a:xfrm>
                  <a:off x="4455630" y="7610036"/>
                  <a:ext cx="862427" cy="103354"/>
                </a:xfrm>
                <a:custGeom>
                  <a:avLst/>
                  <a:gdLst>
                    <a:gd name="connsiteX0" fmla="*/ 0 w 877008"/>
                    <a:gd name="connsiteY0" fmla="*/ 546486 h 546580"/>
                    <a:gd name="connsiteX1" fmla="*/ 142768 w 877008"/>
                    <a:gd name="connsiteY1" fmla="*/ 33199 h 546580"/>
                    <a:gd name="connsiteX2" fmla="*/ 220951 w 877008"/>
                    <a:gd name="connsiteY2" fmla="*/ 104583 h 546580"/>
                    <a:gd name="connsiteX3" fmla="*/ 339925 w 877008"/>
                    <a:gd name="connsiteY3" fmla="*/ 543087 h 546580"/>
                    <a:gd name="connsiteX4" fmla="*/ 479295 w 877008"/>
                    <a:gd name="connsiteY4" fmla="*/ 315337 h 546580"/>
                    <a:gd name="connsiteX5" fmla="*/ 877008 w 877008"/>
                    <a:gd name="connsiteY5" fmla="*/ 410516 h 546580"/>
                    <a:gd name="connsiteX0" fmla="*/ 0 w 871293"/>
                    <a:gd name="connsiteY0" fmla="*/ 393058 h 536027"/>
                    <a:gd name="connsiteX1" fmla="*/ 137053 w 871293"/>
                    <a:gd name="connsiteY1" fmla="*/ 22646 h 536027"/>
                    <a:gd name="connsiteX2" fmla="*/ 215236 w 871293"/>
                    <a:gd name="connsiteY2" fmla="*/ 94030 h 536027"/>
                    <a:gd name="connsiteX3" fmla="*/ 334210 w 871293"/>
                    <a:gd name="connsiteY3" fmla="*/ 532534 h 536027"/>
                    <a:gd name="connsiteX4" fmla="*/ 473580 w 871293"/>
                    <a:gd name="connsiteY4" fmla="*/ 304784 h 536027"/>
                    <a:gd name="connsiteX5" fmla="*/ 871293 w 871293"/>
                    <a:gd name="connsiteY5" fmla="*/ 399963 h 536027"/>
                    <a:gd name="connsiteX0" fmla="*/ 0 w 871293"/>
                    <a:gd name="connsiteY0" fmla="*/ 386961 h 393866"/>
                    <a:gd name="connsiteX1" fmla="*/ 137053 w 871293"/>
                    <a:gd name="connsiteY1" fmla="*/ 16549 h 393866"/>
                    <a:gd name="connsiteX2" fmla="*/ 215236 w 871293"/>
                    <a:gd name="connsiteY2" fmla="*/ 87933 h 393866"/>
                    <a:gd name="connsiteX3" fmla="*/ 473580 w 871293"/>
                    <a:gd name="connsiteY3" fmla="*/ 298687 h 393866"/>
                    <a:gd name="connsiteX4" fmla="*/ 871293 w 871293"/>
                    <a:gd name="connsiteY4" fmla="*/ 393866 h 393866"/>
                    <a:gd name="connsiteX0" fmla="*/ 0 w 871293"/>
                    <a:gd name="connsiteY0" fmla="*/ 370862 h 377767"/>
                    <a:gd name="connsiteX1" fmla="*/ 137053 w 871293"/>
                    <a:gd name="connsiteY1" fmla="*/ 450 h 377767"/>
                    <a:gd name="connsiteX2" fmla="*/ 329536 w 871293"/>
                    <a:gd name="connsiteY2" fmla="*/ 294719 h 377767"/>
                    <a:gd name="connsiteX3" fmla="*/ 473580 w 871293"/>
                    <a:gd name="connsiteY3" fmla="*/ 282588 h 377767"/>
                    <a:gd name="connsiteX4" fmla="*/ 871293 w 871293"/>
                    <a:gd name="connsiteY4" fmla="*/ 377767 h 377767"/>
                    <a:gd name="connsiteX0" fmla="*/ 0 w 871293"/>
                    <a:gd name="connsiteY0" fmla="*/ 182900 h 189805"/>
                    <a:gd name="connsiteX1" fmla="*/ 137053 w 871293"/>
                    <a:gd name="connsiteY1" fmla="*/ 1083 h 189805"/>
                    <a:gd name="connsiteX2" fmla="*/ 329536 w 871293"/>
                    <a:gd name="connsiteY2" fmla="*/ 106757 h 189805"/>
                    <a:gd name="connsiteX3" fmla="*/ 473580 w 871293"/>
                    <a:gd name="connsiteY3" fmla="*/ 94626 h 189805"/>
                    <a:gd name="connsiteX4" fmla="*/ 871293 w 871293"/>
                    <a:gd name="connsiteY4" fmla="*/ 189805 h 189805"/>
                    <a:gd name="connsiteX0" fmla="*/ 0 w 871293"/>
                    <a:gd name="connsiteY0" fmla="*/ 134308 h 141213"/>
                    <a:gd name="connsiteX1" fmla="*/ 142768 w 871293"/>
                    <a:gd name="connsiteY1" fmla="*/ 21071 h 141213"/>
                    <a:gd name="connsiteX2" fmla="*/ 329536 w 871293"/>
                    <a:gd name="connsiteY2" fmla="*/ 58165 h 141213"/>
                    <a:gd name="connsiteX3" fmla="*/ 473580 w 871293"/>
                    <a:gd name="connsiteY3" fmla="*/ 46034 h 141213"/>
                    <a:gd name="connsiteX4" fmla="*/ 871293 w 871293"/>
                    <a:gd name="connsiteY4" fmla="*/ 141213 h 141213"/>
                    <a:gd name="connsiteX0" fmla="*/ 0 w 871293"/>
                    <a:gd name="connsiteY0" fmla="*/ 140138 h 147043"/>
                    <a:gd name="connsiteX1" fmla="*/ 177058 w 871293"/>
                    <a:gd name="connsiteY1" fmla="*/ 15471 h 147043"/>
                    <a:gd name="connsiteX2" fmla="*/ 329536 w 871293"/>
                    <a:gd name="connsiteY2" fmla="*/ 63995 h 147043"/>
                    <a:gd name="connsiteX3" fmla="*/ 473580 w 871293"/>
                    <a:gd name="connsiteY3" fmla="*/ 51864 h 147043"/>
                    <a:gd name="connsiteX4" fmla="*/ 871293 w 871293"/>
                    <a:gd name="connsiteY4" fmla="*/ 147043 h 147043"/>
                    <a:gd name="connsiteX0" fmla="*/ 0 w 882723"/>
                    <a:gd name="connsiteY0" fmla="*/ 140138 h 140138"/>
                    <a:gd name="connsiteX1" fmla="*/ 177058 w 882723"/>
                    <a:gd name="connsiteY1" fmla="*/ 15471 h 140138"/>
                    <a:gd name="connsiteX2" fmla="*/ 329536 w 882723"/>
                    <a:gd name="connsiteY2" fmla="*/ 63995 h 140138"/>
                    <a:gd name="connsiteX3" fmla="*/ 473580 w 882723"/>
                    <a:gd name="connsiteY3" fmla="*/ 51864 h 140138"/>
                    <a:gd name="connsiteX4" fmla="*/ 882723 w 882723"/>
                    <a:gd name="connsiteY4" fmla="*/ 101323 h 140138"/>
                    <a:gd name="connsiteX0" fmla="*/ 0 w 882723"/>
                    <a:gd name="connsiteY0" fmla="*/ 140138 h 140138"/>
                    <a:gd name="connsiteX1" fmla="*/ 177058 w 882723"/>
                    <a:gd name="connsiteY1" fmla="*/ 15471 h 140138"/>
                    <a:gd name="connsiteX2" fmla="*/ 329536 w 882723"/>
                    <a:gd name="connsiteY2" fmla="*/ 63995 h 140138"/>
                    <a:gd name="connsiteX3" fmla="*/ 473580 w 882723"/>
                    <a:gd name="connsiteY3" fmla="*/ 51864 h 140138"/>
                    <a:gd name="connsiteX4" fmla="*/ 882723 w 882723"/>
                    <a:gd name="connsiteY4" fmla="*/ 101323 h 140138"/>
                    <a:gd name="connsiteX0" fmla="*/ 0 w 854148"/>
                    <a:gd name="connsiteY0" fmla="*/ 140138 h 140138"/>
                    <a:gd name="connsiteX1" fmla="*/ 177058 w 854148"/>
                    <a:gd name="connsiteY1" fmla="*/ 15471 h 140138"/>
                    <a:gd name="connsiteX2" fmla="*/ 329536 w 854148"/>
                    <a:gd name="connsiteY2" fmla="*/ 63995 h 140138"/>
                    <a:gd name="connsiteX3" fmla="*/ 473580 w 854148"/>
                    <a:gd name="connsiteY3" fmla="*/ 51864 h 140138"/>
                    <a:gd name="connsiteX4" fmla="*/ 854148 w 854148"/>
                    <a:gd name="connsiteY4" fmla="*/ 84178 h 140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4148" h="140138">
                      <a:moveTo>
                        <a:pt x="0" y="140138"/>
                      </a:moveTo>
                      <a:cubicBezTo>
                        <a:pt x="52971" y="-79681"/>
                        <a:pt x="122135" y="28162"/>
                        <a:pt x="177058" y="15471"/>
                      </a:cubicBezTo>
                      <a:cubicBezTo>
                        <a:pt x="231981" y="2781"/>
                        <a:pt x="280116" y="57930"/>
                        <a:pt x="329536" y="63995"/>
                      </a:cubicBezTo>
                      <a:cubicBezTo>
                        <a:pt x="378956" y="70060"/>
                        <a:pt x="386145" y="48500"/>
                        <a:pt x="473580" y="51864"/>
                      </a:cubicBezTo>
                      <a:cubicBezTo>
                        <a:pt x="561015" y="55228"/>
                        <a:pt x="608608" y="48401"/>
                        <a:pt x="854148" y="84178"/>
                      </a:cubicBezTo>
                    </a:path>
                  </a:pathLst>
                </a:custGeom>
                <a:noFill/>
                <a:ln w="254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93" name="Straight Connector 92">
                  <a:extLst>
                    <a:ext uri="{FF2B5EF4-FFF2-40B4-BE49-F238E27FC236}">
                      <a16:creationId xmlns:a16="http://schemas.microsoft.com/office/drawing/2014/main" id="{103B980B-C9B3-6449-A963-F78F1DDB8FD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55839" y="7717287"/>
                  <a:ext cx="798044" cy="0"/>
                </a:xfrm>
                <a:prstGeom prst="line">
                  <a:avLst/>
                </a:prstGeom>
                <a:noFill/>
                <a:ln w="254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id="{5C7CAA13-72C4-6B43-84D9-E93711C64822}"/>
                    </a:ext>
                  </a:extLst>
                </p:cNvPr>
                <p:cNvSpPr/>
                <p:nvPr/>
              </p:nvSpPr>
              <p:spPr>
                <a:xfrm>
                  <a:off x="4460151" y="7340841"/>
                  <a:ext cx="878720" cy="461623"/>
                </a:xfrm>
                <a:custGeom>
                  <a:avLst/>
                  <a:gdLst>
                    <a:gd name="connsiteX0" fmla="*/ 0 w 877008"/>
                    <a:gd name="connsiteY0" fmla="*/ 546486 h 546580"/>
                    <a:gd name="connsiteX1" fmla="*/ 142768 w 877008"/>
                    <a:gd name="connsiteY1" fmla="*/ 33199 h 546580"/>
                    <a:gd name="connsiteX2" fmla="*/ 220951 w 877008"/>
                    <a:gd name="connsiteY2" fmla="*/ 104583 h 546580"/>
                    <a:gd name="connsiteX3" fmla="*/ 339925 w 877008"/>
                    <a:gd name="connsiteY3" fmla="*/ 543087 h 546580"/>
                    <a:gd name="connsiteX4" fmla="*/ 479295 w 877008"/>
                    <a:gd name="connsiteY4" fmla="*/ 315337 h 546580"/>
                    <a:gd name="connsiteX5" fmla="*/ 877008 w 877008"/>
                    <a:gd name="connsiteY5" fmla="*/ 410516 h 546580"/>
                    <a:gd name="connsiteX0" fmla="*/ 0 w 870285"/>
                    <a:gd name="connsiteY0" fmla="*/ 625914 h 625914"/>
                    <a:gd name="connsiteX1" fmla="*/ 136045 w 870285"/>
                    <a:gd name="connsiteY1" fmla="*/ 38668 h 625914"/>
                    <a:gd name="connsiteX2" fmla="*/ 214228 w 870285"/>
                    <a:gd name="connsiteY2" fmla="*/ 110052 h 625914"/>
                    <a:gd name="connsiteX3" fmla="*/ 333202 w 870285"/>
                    <a:gd name="connsiteY3" fmla="*/ 548556 h 625914"/>
                    <a:gd name="connsiteX4" fmla="*/ 472572 w 870285"/>
                    <a:gd name="connsiteY4" fmla="*/ 320806 h 625914"/>
                    <a:gd name="connsiteX5" fmla="*/ 870285 w 870285"/>
                    <a:gd name="connsiteY5" fmla="*/ 415985 h 62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70285" h="625914">
                      <a:moveTo>
                        <a:pt x="0" y="625914"/>
                      </a:moveTo>
                      <a:cubicBezTo>
                        <a:pt x="52971" y="406095"/>
                        <a:pt x="100340" y="124645"/>
                        <a:pt x="136045" y="38668"/>
                      </a:cubicBezTo>
                      <a:cubicBezTo>
                        <a:pt x="171750" y="-47309"/>
                        <a:pt x="181369" y="25071"/>
                        <a:pt x="214228" y="110052"/>
                      </a:cubicBezTo>
                      <a:cubicBezTo>
                        <a:pt x="247088" y="195033"/>
                        <a:pt x="290145" y="513430"/>
                        <a:pt x="333202" y="548556"/>
                      </a:cubicBezTo>
                      <a:cubicBezTo>
                        <a:pt x="376259" y="583682"/>
                        <a:pt x="383058" y="342901"/>
                        <a:pt x="472572" y="320806"/>
                      </a:cubicBezTo>
                      <a:cubicBezTo>
                        <a:pt x="562086" y="298711"/>
                        <a:pt x="716185" y="357348"/>
                        <a:pt x="870285" y="415985"/>
                      </a:cubicBezTo>
                    </a:path>
                  </a:pathLst>
                </a:custGeom>
                <a:noFill/>
                <a:ln w="25400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5" name="Down Arrow 94">
                  <a:extLst>
                    <a:ext uri="{FF2B5EF4-FFF2-40B4-BE49-F238E27FC236}">
                      <a16:creationId xmlns:a16="http://schemas.microsoft.com/office/drawing/2014/main" id="{B1FB9B76-AAD0-5C42-BE11-240E7E6CC051}"/>
                    </a:ext>
                  </a:extLst>
                </p:cNvPr>
                <p:cNvSpPr/>
                <p:nvPr/>
              </p:nvSpPr>
              <p:spPr>
                <a:xfrm>
                  <a:off x="2652119" y="7498990"/>
                  <a:ext cx="98097" cy="219655"/>
                </a:xfrm>
                <a:prstGeom prst="downArrow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rgbClr val="00B050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96" name="Down Arrow 95">
                  <a:extLst>
                    <a:ext uri="{FF2B5EF4-FFF2-40B4-BE49-F238E27FC236}">
                      <a16:creationId xmlns:a16="http://schemas.microsoft.com/office/drawing/2014/main" id="{DC112ED6-BD7E-9244-AA4E-A3AE267EF8A6}"/>
                    </a:ext>
                  </a:extLst>
                </p:cNvPr>
                <p:cNvSpPr/>
                <p:nvPr/>
              </p:nvSpPr>
              <p:spPr>
                <a:xfrm rot="10800000">
                  <a:off x="4579056" y="7402249"/>
                  <a:ext cx="98097" cy="219655"/>
                </a:xfrm>
                <a:prstGeom prst="downArrow">
                  <a:avLst/>
                </a:prstGeom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100000">
                      <a:srgbClr val="00B050"/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</p:grp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EA6177FC-9EE7-434E-BBC9-2EA9A92F7DD5}"/>
                  </a:ext>
                </a:extLst>
              </p:cNvPr>
              <p:cNvCxnSpPr/>
              <p:nvPr/>
            </p:nvCxnSpPr>
            <p:spPr>
              <a:xfrm>
                <a:off x="2968654" y="6914701"/>
                <a:ext cx="0" cy="61206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B00C3A5-9825-C640-B285-7BABC3142049}"/>
                  </a:ext>
                </a:extLst>
              </p:cNvPr>
              <p:cNvCxnSpPr/>
              <p:nvPr/>
            </p:nvCxnSpPr>
            <p:spPr>
              <a:xfrm>
                <a:off x="2968654" y="7526765"/>
                <a:ext cx="885833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2F16349-90F7-E447-97C2-7D4385393457}"/>
                  </a:ext>
                </a:extLst>
              </p:cNvPr>
              <p:cNvSpPr txBox="1"/>
              <p:nvPr/>
            </p:nvSpPr>
            <p:spPr>
              <a:xfrm>
                <a:off x="3163704" y="6510716"/>
                <a:ext cx="465757" cy="2389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cs typeface="Arial" panose="020B0604020202020204" pitchFamily="34" charset="0"/>
                  </a:rPr>
                  <a:t>TLR9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E3C12536-DDF7-0E4B-994E-125E43E39347}"/>
                  </a:ext>
                </a:extLst>
              </p:cNvPr>
              <p:cNvSpPr txBox="1"/>
              <p:nvPr/>
            </p:nvSpPr>
            <p:spPr>
              <a:xfrm>
                <a:off x="2031358" y="6517978"/>
                <a:ext cx="704273" cy="2389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cs typeface="Arial" panose="020B0604020202020204" pitchFamily="34" charset="0"/>
                  </a:rPr>
                  <a:t>BCR-BTK</a:t>
                </a:r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28004CE5-1A6B-3442-930C-5EAB8A88F8B3}"/>
                  </a:ext>
                </a:extLst>
              </p:cNvPr>
              <p:cNvCxnSpPr/>
              <p:nvPr/>
            </p:nvCxnSpPr>
            <p:spPr>
              <a:xfrm>
                <a:off x="1933555" y="6914701"/>
                <a:ext cx="0" cy="61206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ED5DFC9E-CFFF-2E48-8231-558A8158A03F}"/>
                  </a:ext>
                </a:extLst>
              </p:cNvPr>
              <p:cNvCxnSpPr/>
              <p:nvPr/>
            </p:nvCxnSpPr>
            <p:spPr>
              <a:xfrm>
                <a:off x="1933555" y="7526765"/>
                <a:ext cx="885833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DE034160-DF3A-7343-8E49-42CF17A1402A}"/>
                  </a:ext>
                </a:extLst>
              </p:cNvPr>
              <p:cNvCxnSpPr/>
              <p:nvPr/>
            </p:nvCxnSpPr>
            <p:spPr>
              <a:xfrm>
                <a:off x="1933555" y="7414609"/>
                <a:ext cx="798044" cy="0"/>
              </a:xfrm>
              <a:prstGeom prst="line">
                <a:avLst/>
              </a:prstGeom>
              <a:noFill/>
              <a:ln w="254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18881DCF-7C81-9245-8A17-5C746E2EB30D}"/>
                  </a:ext>
                </a:extLst>
              </p:cNvPr>
              <p:cNvSpPr txBox="1"/>
              <p:nvPr/>
            </p:nvSpPr>
            <p:spPr>
              <a:xfrm>
                <a:off x="4212354" y="6510716"/>
                <a:ext cx="515507" cy="2389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cs typeface="Arial" panose="020B0604020202020204" pitchFamily="34" charset="0"/>
                  </a:rPr>
                  <a:t>NF-</a:t>
                </a:r>
                <a:r>
                  <a:rPr lang="en-US" sz="1600" dirty="0" err="1">
                    <a:cs typeface="Arial" panose="020B0604020202020204" pitchFamily="34" charset="0"/>
                  </a:rPr>
                  <a:t>κB</a:t>
                </a:r>
                <a:endParaRPr lang="en-US" sz="1600" dirty="0">
                  <a:cs typeface="Arial" panose="020B0604020202020204" pitchFamily="34" charset="0"/>
                </a:endParaRP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966D4B6-9F57-E842-8AF8-D072C7B1FD55}"/>
                  </a:ext>
                </a:extLst>
              </p:cNvPr>
              <p:cNvCxnSpPr/>
              <p:nvPr/>
            </p:nvCxnSpPr>
            <p:spPr>
              <a:xfrm>
                <a:off x="4025518" y="6914701"/>
                <a:ext cx="0" cy="61206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56CF24DA-E784-4F47-99FD-E6AA8513FAE2}"/>
                  </a:ext>
                </a:extLst>
              </p:cNvPr>
              <p:cNvCxnSpPr/>
              <p:nvPr/>
            </p:nvCxnSpPr>
            <p:spPr>
              <a:xfrm>
                <a:off x="4025518" y="7526765"/>
                <a:ext cx="885833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9EEF81D1-2B56-0C4F-BD07-21716FE6B581}"/>
                  </a:ext>
                </a:extLst>
              </p:cNvPr>
              <p:cNvSpPr/>
              <p:nvPr/>
            </p:nvSpPr>
            <p:spPr>
              <a:xfrm>
                <a:off x="4035593" y="7038396"/>
                <a:ext cx="899086" cy="477599"/>
              </a:xfrm>
              <a:custGeom>
                <a:avLst/>
                <a:gdLst>
                  <a:gd name="connsiteX0" fmla="*/ 0 w 877008"/>
                  <a:gd name="connsiteY0" fmla="*/ 546486 h 546580"/>
                  <a:gd name="connsiteX1" fmla="*/ 142768 w 877008"/>
                  <a:gd name="connsiteY1" fmla="*/ 33199 h 546580"/>
                  <a:gd name="connsiteX2" fmla="*/ 220951 w 877008"/>
                  <a:gd name="connsiteY2" fmla="*/ 104583 h 546580"/>
                  <a:gd name="connsiteX3" fmla="*/ 339925 w 877008"/>
                  <a:gd name="connsiteY3" fmla="*/ 543087 h 546580"/>
                  <a:gd name="connsiteX4" fmla="*/ 479295 w 877008"/>
                  <a:gd name="connsiteY4" fmla="*/ 315337 h 546580"/>
                  <a:gd name="connsiteX5" fmla="*/ 877008 w 877008"/>
                  <a:gd name="connsiteY5" fmla="*/ 410516 h 546580"/>
                  <a:gd name="connsiteX0" fmla="*/ 0 w 890455"/>
                  <a:gd name="connsiteY0" fmla="*/ 647576 h 647576"/>
                  <a:gd name="connsiteX1" fmla="*/ 156215 w 890455"/>
                  <a:gd name="connsiteY1" fmla="*/ 40160 h 647576"/>
                  <a:gd name="connsiteX2" fmla="*/ 234398 w 890455"/>
                  <a:gd name="connsiteY2" fmla="*/ 111544 h 647576"/>
                  <a:gd name="connsiteX3" fmla="*/ 353372 w 890455"/>
                  <a:gd name="connsiteY3" fmla="*/ 550048 h 647576"/>
                  <a:gd name="connsiteX4" fmla="*/ 492742 w 890455"/>
                  <a:gd name="connsiteY4" fmla="*/ 322298 h 647576"/>
                  <a:gd name="connsiteX5" fmla="*/ 890455 w 890455"/>
                  <a:gd name="connsiteY5" fmla="*/ 417477 h 647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90455" h="647576">
                    <a:moveTo>
                      <a:pt x="0" y="647576"/>
                    </a:moveTo>
                    <a:cubicBezTo>
                      <a:pt x="52971" y="427757"/>
                      <a:pt x="117149" y="129499"/>
                      <a:pt x="156215" y="40160"/>
                    </a:cubicBezTo>
                    <a:cubicBezTo>
                      <a:pt x="195281" y="-49179"/>
                      <a:pt x="201539" y="26563"/>
                      <a:pt x="234398" y="111544"/>
                    </a:cubicBezTo>
                    <a:cubicBezTo>
                      <a:pt x="267258" y="196525"/>
                      <a:pt x="310315" y="514922"/>
                      <a:pt x="353372" y="550048"/>
                    </a:cubicBezTo>
                    <a:cubicBezTo>
                      <a:pt x="396429" y="585174"/>
                      <a:pt x="403228" y="344393"/>
                      <a:pt x="492742" y="322298"/>
                    </a:cubicBezTo>
                    <a:cubicBezTo>
                      <a:pt x="582256" y="300203"/>
                      <a:pt x="736355" y="358840"/>
                      <a:pt x="890455" y="417477"/>
                    </a:cubicBezTo>
                  </a:path>
                </a:pathLst>
              </a:custGeom>
              <a:noFill/>
              <a:ln w="254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cs typeface="Arial" panose="020B0604020202020204" pitchFamily="34" charset="0"/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D71715E0-4CB8-2344-99B7-09F787FC3FF1}"/>
                  </a:ext>
                </a:extLst>
              </p:cNvPr>
              <p:cNvSpPr txBox="1"/>
              <p:nvPr/>
            </p:nvSpPr>
            <p:spPr>
              <a:xfrm>
                <a:off x="2917190" y="6535529"/>
                <a:ext cx="225298" cy="2389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998CF31-41A4-2242-83D6-1A22459BD7FD}"/>
                  </a:ext>
                </a:extLst>
              </p:cNvPr>
              <p:cNvSpPr txBox="1"/>
              <p:nvPr/>
            </p:nvSpPr>
            <p:spPr>
              <a:xfrm>
                <a:off x="3969986" y="6535529"/>
                <a:ext cx="25519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>
                    <a:cs typeface="Arial" panose="020B0604020202020204" pitchFamily="34" charset="0"/>
                  </a:rPr>
                  <a:t>=</a:t>
                </a:r>
              </a:p>
            </p:txBody>
          </p: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C32F9DB2-F2A0-1E40-A197-7F2DE8EEBB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8654" y="7748104"/>
                <a:ext cx="0" cy="61206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96B60807-71F0-5F40-8DA6-EB378846CC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68654" y="8360167"/>
                <a:ext cx="885833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urved Connector 73">
                <a:extLst>
                  <a:ext uri="{FF2B5EF4-FFF2-40B4-BE49-F238E27FC236}">
                    <a16:creationId xmlns:a16="http://schemas.microsoft.com/office/drawing/2014/main" id="{A1F7846A-9B3A-C444-9B5E-43B384F944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68654" y="7858028"/>
                <a:ext cx="885833" cy="463350"/>
              </a:xfrm>
              <a:prstGeom prst="curvedConnector3">
                <a:avLst>
                  <a:gd name="adj1" fmla="val 6317"/>
                </a:avLst>
              </a:prstGeom>
              <a:noFill/>
              <a:ln w="254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78286120-30EB-AF41-851B-AC68A94C79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33555" y="7748104"/>
                <a:ext cx="0" cy="61206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CEC9CEF0-7A58-0C40-B67A-66929C85F7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33555" y="8360167"/>
                <a:ext cx="885833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6B760770-A9B5-5540-8F14-AD27E84626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33555" y="8066291"/>
                <a:ext cx="798044" cy="0"/>
              </a:xfrm>
              <a:prstGeom prst="line">
                <a:avLst/>
              </a:prstGeom>
              <a:noFill/>
              <a:ln w="254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BF2537DD-9870-7046-A29C-DDA1D8322C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25518" y="7748104"/>
                <a:ext cx="0" cy="61206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BF93204A-A20E-3049-9BBC-52D631D92A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25518" y="8360167"/>
                <a:ext cx="885833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Freeform 79">
                <a:extLst>
                  <a:ext uri="{FF2B5EF4-FFF2-40B4-BE49-F238E27FC236}">
                    <a16:creationId xmlns:a16="http://schemas.microsoft.com/office/drawing/2014/main" id="{5E314802-0D1D-1142-9B96-26981E879928}"/>
                  </a:ext>
                </a:extLst>
              </p:cNvPr>
              <p:cNvSpPr/>
              <p:nvPr/>
            </p:nvSpPr>
            <p:spPr>
              <a:xfrm>
                <a:off x="4041364" y="8028356"/>
                <a:ext cx="862427" cy="103354"/>
              </a:xfrm>
              <a:custGeom>
                <a:avLst/>
                <a:gdLst>
                  <a:gd name="connsiteX0" fmla="*/ 0 w 877008"/>
                  <a:gd name="connsiteY0" fmla="*/ 546486 h 546580"/>
                  <a:gd name="connsiteX1" fmla="*/ 142768 w 877008"/>
                  <a:gd name="connsiteY1" fmla="*/ 33199 h 546580"/>
                  <a:gd name="connsiteX2" fmla="*/ 220951 w 877008"/>
                  <a:gd name="connsiteY2" fmla="*/ 104583 h 546580"/>
                  <a:gd name="connsiteX3" fmla="*/ 339925 w 877008"/>
                  <a:gd name="connsiteY3" fmla="*/ 543087 h 546580"/>
                  <a:gd name="connsiteX4" fmla="*/ 479295 w 877008"/>
                  <a:gd name="connsiteY4" fmla="*/ 315337 h 546580"/>
                  <a:gd name="connsiteX5" fmla="*/ 877008 w 877008"/>
                  <a:gd name="connsiteY5" fmla="*/ 410516 h 546580"/>
                  <a:gd name="connsiteX0" fmla="*/ 0 w 871293"/>
                  <a:gd name="connsiteY0" fmla="*/ 393058 h 536027"/>
                  <a:gd name="connsiteX1" fmla="*/ 137053 w 871293"/>
                  <a:gd name="connsiteY1" fmla="*/ 22646 h 536027"/>
                  <a:gd name="connsiteX2" fmla="*/ 215236 w 871293"/>
                  <a:gd name="connsiteY2" fmla="*/ 94030 h 536027"/>
                  <a:gd name="connsiteX3" fmla="*/ 334210 w 871293"/>
                  <a:gd name="connsiteY3" fmla="*/ 532534 h 536027"/>
                  <a:gd name="connsiteX4" fmla="*/ 473580 w 871293"/>
                  <a:gd name="connsiteY4" fmla="*/ 304784 h 536027"/>
                  <a:gd name="connsiteX5" fmla="*/ 871293 w 871293"/>
                  <a:gd name="connsiteY5" fmla="*/ 399963 h 536027"/>
                  <a:gd name="connsiteX0" fmla="*/ 0 w 871293"/>
                  <a:gd name="connsiteY0" fmla="*/ 386961 h 393866"/>
                  <a:gd name="connsiteX1" fmla="*/ 137053 w 871293"/>
                  <a:gd name="connsiteY1" fmla="*/ 16549 h 393866"/>
                  <a:gd name="connsiteX2" fmla="*/ 215236 w 871293"/>
                  <a:gd name="connsiteY2" fmla="*/ 87933 h 393866"/>
                  <a:gd name="connsiteX3" fmla="*/ 473580 w 871293"/>
                  <a:gd name="connsiteY3" fmla="*/ 298687 h 393866"/>
                  <a:gd name="connsiteX4" fmla="*/ 871293 w 871293"/>
                  <a:gd name="connsiteY4" fmla="*/ 393866 h 393866"/>
                  <a:gd name="connsiteX0" fmla="*/ 0 w 871293"/>
                  <a:gd name="connsiteY0" fmla="*/ 370862 h 377767"/>
                  <a:gd name="connsiteX1" fmla="*/ 137053 w 871293"/>
                  <a:gd name="connsiteY1" fmla="*/ 450 h 377767"/>
                  <a:gd name="connsiteX2" fmla="*/ 329536 w 871293"/>
                  <a:gd name="connsiteY2" fmla="*/ 294719 h 377767"/>
                  <a:gd name="connsiteX3" fmla="*/ 473580 w 871293"/>
                  <a:gd name="connsiteY3" fmla="*/ 282588 h 377767"/>
                  <a:gd name="connsiteX4" fmla="*/ 871293 w 871293"/>
                  <a:gd name="connsiteY4" fmla="*/ 377767 h 377767"/>
                  <a:gd name="connsiteX0" fmla="*/ 0 w 871293"/>
                  <a:gd name="connsiteY0" fmla="*/ 182900 h 189805"/>
                  <a:gd name="connsiteX1" fmla="*/ 137053 w 871293"/>
                  <a:gd name="connsiteY1" fmla="*/ 1083 h 189805"/>
                  <a:gd name="connsiteX2" fmla="*/ 329536 w 871293"/>
                  <a:gd name="connsiteY2" fmla="*/ 106757 h 189805"/>
                  <a:gd name="connsiteX3" fmla="*/ 473580 w 871293"/>
                  <a:gd name="connsiteY3" fmla="*/ 94626 h 189805"/>
                  <a:gd name="connsiteX4" fmla="*/ 871293 w 871293"/>
                  <a:gd name="connsiteY4" fmla="*/ 189805 h 189805"/>
                  <a:gd name="connsiteX0" fmla="*/ 0 w 871293"/>
                  <a:gd name="connsiteY0" fmla="*/ 134308 h 141213"/>
                  <a:gd name="connsiteX1" fmla="*/ 142768 w 871293"/>
                  <a:gd name="connsiteY1" fmla="*/ 21071 h 141213"/>
                  <a:gd name="connsiteX2" fmla="*/ 329536 w 871293"/>
                  <a:gd name="connsiteY2" fmla="*/ 58165 h 141213"/>
                  <a:gd name="connsiteX3" fmla="*/ 473580 w 871293"/>
                  <a:gd name="connsiteY3" fmla="*/ 46034 h 141213"/>
                  <a:gd name="connsiteX4" fmla="*/ 871293 w 871293"/>
                  <a:gd name="connsiteY4" fmla="*/ 141213 h 141213"/>
                  <a:gd name="connsiteX0" fmla="*/ 0 w 871293"/>
                  <a:gd name="connsiteY0" fmla="*/ 140138 h 147043"/>
                  <a:gd name="connsiteX1" fmla="*/ 177058 w 871293"/>
                  <a:gd name="connsiteY1" fmla="*/ 15471 h 147043"/>
                  <a:gd name="connsiteX2" fmla="*/ 329536 w 871293"/>
                  <a:gd name="connsiteY2" fmla="*/ 63995 h 147043"/>
                  <a:gd name="connsiteX3" fmla="*/ 473580 w 871293"/>
                  <a:gd name="connsiteY3" fmla="*/ 51864 h 147043"/>
                  <a:gd name="connsiteX4" fmla="*/ 871293 w 871293"/>
                  <a:gd name="connsiteY4" fmla="*/ 147043 h 147043"/>
                  <a:gd name="connsiteX0" fmla="*/ 0 w 882723"/>
                  <a:gd name="connsiteY0" fmla="*/ 140138 h 140138"/>
                  <a:gd name="connsiteX1" fmla="*/ 177058 w 882723"/>
                  <a:gd name="connsiteY1" fmla="*/ 15471 h 140138"/>
                  <a:gd name="connsiteX2" fmla="*/ 329536 w 882723"/>
                  <a:gd name="connsiteY2" fmla="*/ 63995 h 140138"/>
                  <a:gd name="connsiteX3" fmla="*/ 473580 w 882723"/>
                  <a:gd name="connsiteY3" fmla="*/ 51864 h 140138"/>
                  <a:gd name="connsiteX4" fmla="*/ 882723 w 882723"/>
                  <a:gd name="connsiteY4" fmla="*/ 101323 h 140138"/>
                  <a:gd name="connsiteX0" fmla="*/ 0 w 882723"/>
                  <a:gd name="connsiteY0" fmla="*/ 140138 h 140138"/>
                  <a:gd name="connsiteX1" fmla="*/ 177058 w 882723"/>
                  <a:gd name="connsiteY1" fmla="*/ 15471 h 140138"/>
                  <a:gd name="connsiteX2" fmla="*/ 329536 w 882723"/>
                  <a:gd name="connsiteY2" fmla="*/ 63995 h 140138"/>
                  <a:gd name="connsiteX3" fmla="*/ 473580 w 882723"/>
                  <a:gd name="connsiteY3" fmla="*/ 51864 h 140138"/>
                  <a:gd name="connsiteX4" fmla="*/ 882723 w 882723"/>
                  <a:gd name="connsiteY4" fmla="*/ 101323 h 140138"/>
                  <a:gd name="connsiteX0" fmla="*/ 0 w 854148"/>
                  <a:gd name="connsiteY0" fmla="*/ 140138 h 140138"/>
                  <a:gd name="connsiteX1" fmla="*/ 177058 w 854148"/>
                  <a:gd name="connsiteY1" fmla="*/ 15471 h 140138"/>
                  <a:gd name="connsiteX2" fmla="*/ 329536 w 854148"/>
                  <a:gd name="connsiteY2" fmla="*/ 63995 h 140138"/>
                  <a:gd name="connsiteX3" fmla="*/ 473580 w 854148"/>
                  <a:gd name="connsiteY3" fmla="*/ 51864 h 140138"/>
                  <a:gd name="connsiteX4" fmla="*/ 854148 w 854148"/>
                  <a:gd name="connsiteY4" fmla="*/ 84178 h 140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4148" h="140138">
                    <a:moveTo>
                      <a:pt x="0" y="140138"/>
                    </a:moveTo>
                    <a:cubicBezTo>
                      <a:pt x="52971" y="-79681"/>
                      <a:pt x="122135" y="28162"/>
                      <a:pt x="177058" y="15471"/>
                    </a:cubicBezTo>
                    <a:cubicBezTo>
                      <a:pt x="231981" y="2781"/>
                      <a:pt x="280116" y="57930"/>
                      <a:pt x="329536" y="63995"/>
                    </a:cubicBezTo>
                    <a:cubicBezTo>
                      <a:pt x="378956" y="70060"/>
                      <a:pt x="386145" y="48500"/>
                      <a:pt x="473580" y="51864"/>
                    </a:cubicBezTo>
                    <a:cubicBezTo>
                      <a:pt x="561015" y="55228"/>
                      <a:pt x="608608" y="48401"/>
                      <a:pt x="854148" y="84178"/>
                    </a:cubicBezTo>
                  </a:path>
                </a:pathLst>
              </a:custGeom>
              <a:noFill/>
              <a:ln w="254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>
                  <a:cs typeface="Arial" panose="020B0604020202020204" pitchFamily="34" charset="0"/>
                </a:endParaRPr>
              </a:p>
            </p:txBody>
          </p:sp>
          <p:cxnSp>
            <p:nvCxnSpPr>
              <p:cNvPr id="81" name="Curved Connector 80">
                <a:extLst>
                  <a:ext uri="{FF2B5EF4-FFF2-40B4-BE49-F238E27FC236}">
                    <a16:creationId xmlns:a16="http://schemas.microsoft.com/office/drawing/2014/main" id="{3517BB9C-369B-154E-AE74-E18DE675E2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977801" y="7029580"/>
                <a:ext cx="885833" cy="463350"/>
              </a:xfrm>
              <a:prstGeom prst="curvedConnector3">
                <a:avLst>
                  <a:gd name="adj1" fmla="val 6317"/>
                </a:avLst>
              </a:prstGeom>
              <a:noFill/>
              <a:ln w="254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5673B9D-B7E6-B640-AA8B-3F9D1E79ECBB}"/>
                  </a:ext>
                </a:extLst>
              </p:cNvPr>
              <p:cNvSpPr txBox="1"/>
              <p:nvPr/>
            </p:nvSpPr>
            <p:spPr>
              <a:xfrm>
                <a:off x="898137" y="6976617"/>
                <a:ext cx="698067" cy="2389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600" b="1" dirty="0">
                    <a:cs typeface="Arial" panose="020B0604020202020204" pitchFamily="34" charset="0"/>
                  </a:rPr>
                  <a:t>1. M-CLL</a:t>
                </a:r>
                <a:endParaRPr lang="en-US" sz="1600" dirty="0">
                  <a:cs typeface="Arial" panose="020B0604020202020204" pitchFamily="34" charset="0"/>
                </a:endParaRP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C4F1954B-BDFD-AC49-BB94-FC74B50893A1}"/>
                  </a:ext>
                </a:extLst>
              </p:cNvPr>
              <p:cNvSpPr txBox="1"/>
              <p:nvPr/>
            </p:nvSpPr>
            <p:spPr>
              <a:xfrm>
                <a:off x="927893" y="7828093"/>
                <a:ext cx="668312" cy="2389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600" b="1" dirty="0">
                    <a:cs typeface="Arial" panose="020B0604020202020204" pitchFamily="34" charset="0"/>
                  </a:rPr>
                  <a:t>2. U-CLL</a:t>
                </a:r>
                <a:endParaRPr lang="en-US" sz="160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AD816A0-75BB-A849-9666-429DA2A46496}"/>
                </a:ext>
              </a:extLst>
            </p:cNvPr>
            <p:cNvSpPr txBox="1"/>
            <p:nvPr/>
          </p:nvSpPr>
          <p:spPr>
            <a:xfrm>
              <a:off x="601800" y="8745447"/>
              <a:ext cx="1024855" cy="4126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b="1" dirty="0">
                  <a:cs typeface="Arial" panose="020B0604020202020204" pitchFamily="34" charset="0"/>
                </a:rPr>
                <a:t>3. U-CLL +</a:t>
              </a:r>
            </a:p>
            <a:p>
              <a:pPr algn="r"/>
              <a:r>
                <a:rPr lang="en-US" sz="1600" b="1" dirty="0">
                  <a:cs typeface="Arial" panose="020B0604020202020204" pitchFamily="34" charset="0"/>
                </a:rPr>
                <a:t>BTK inhibition</a:t>
              </a:r>
              <a:endParaRPr lang="en-US" sz="1600" dirty="0">
                <a:cs typeface="Arial" panose="020B0604020202020204" pitchFamily="34" charset="0"/>
              </a:endParaRPr>
            </a:p>
          </p:txBody>
        </p:sp>
      </p:grpSp>
      <p:sp>
        <p:nvSpPr>
          <p:cNvPr id="52" name="Rectangle 1">
            <a:extLst>
              <a:ext uri="{FF2B5EF4-FFF2-40B4-BE49-F238E27FC236}">
                <a16:creationId xmlns:a16="http://schemas.microsoft.com/office/drawing/2014/main" id="{0ABBAEC3-7AB9-9A4A-B564-DA6ABC2B93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14069" y="366301"/>
            <a:ext cx="11273924" cy="97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solidFill>
                  <a:schemeClr val="tx1"/>
                </a:solidFill>
                <a:latin typeface="+mj-lt"/>
                <a:ea typeface="MS ??" charset="-128"/>
                <a:cs typeface="Times New Roman" pitchFamily="18" charset="0"/>
              </a:rPr>
              <a:t>A dichotomic response both between M-CLL and U-CLL cells and within U-CLL</a:t>
            </a:r>
            <a:endParaRPr lang="en-US" altLang="ja-JP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048061C-B0CD-6E42-808D-3C52BBBFD9F8}"/>
              </a:ext>
            </a:extLst>
          </p:cNvPr>
          <p:cNvSpPr txBox="1"/>
          <p:nvPr/>
        </p:nvSpPr>
        <p:spPr>
          <a:xfrm>
            <a:off x="514069" y="6381506"/>
            <a:ext cx="4514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Unpublished data: Simon Mitchell and Emma Kennedy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1A57A6-35F6-1F4C-A94D-AE352E091031}"/>
              </a:ext>
            </a:extLst>
          </p:cNvPr>
          <p:cNvSpPr/>
          <p:nvPr/>
        </p:nvSpPr>
        <p:spPr>
          <a:xfrm>
            <a:off x="4609234" y="4869309"/>
            <a:ext cx="1546572" cy="143036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3FC7D5B-0CB3-E442-B50B-3D1CDB8FFB8C}"/>
              </a:ext>
            </a:extLst>
          </p:cNvPr>
          <p:cNvSpPr/>
          <p:nvPr/>
        </p:nvSpPr>
        <p:spPr>
          <a:xfrm>
            <a:off x="4635519" y="3316739"/>
            <a:ext cx="1546572" cy="142627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B2BFB874-97DE-AD4E-BC25-A02DC093ECA9}"/>
              </a:ext>
            </a:extLst>
          </p:cNvPr>
          <p:cNvSpPr/>
          <p:nvPr/>
        </p:nvSpPr>
        <p:spPr>
          <a:xfrm>
            <a:off x="82997" y="4987056"/>
            <a:ext cx="1630375" cy="60744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0A2EFCF-9995-924F-916E-AFA28BEA737E}"/>
              </a:ext>
            </a:extLst>
          </p:cNvPr>
          <p:cNvSpPr/>
          <p:nvPr/>
        </p:nvSpPr>
        <p:spPr>
          <a:xfrm>
            <a:off x="143640" y="3537930"/>
            <a:ext cx="1630375" cy="60744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1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4" grpId="0" animBg="1"/>
      <p:bldP spid="97" grpId="0" animBg="1"/>
      <p:bldP spid="9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916F93-9ABC-7743-8C88-3373B768E3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784" y="6460435"/>
            <a:ext cx="506896" cy="2114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0FB7CA-EA39-D441-9A78-80663430535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E129F2-1E9B-E249-97AA-FAC6823B0F04}"/>
              </a:ext>
            </a:extLst>
          </p:cNvPr>
          <p:cNvSpPr txBox="1"/>
          <p:nvPr/>
        </p:nvSpPr>
        <p:spPr>
          <a:xfrm>
            <a:off x="4175393" y="3194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3D08F8EE-7835-F346-8018-BD50171217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5203" y="751973"/>
            <a:ext cx="111125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solidFill>
                  <a:schemeClr val="tx1"/>
                </a:solidFill>
                <a:latin typeface="+mj-lt"/>
                <a:ea typeface="MS ??" charset="-128"/>
                <a:cs typeface="Times New Roman" pitchFamily="18" charset="0"/>
              </a:rPr>
              <a:t>Two distinct patterns of responses to TLR9 stimulation</a:t>
            </a:r>
            <a:endParaRPr lang="en-US" altLang="ja-JP" sz="320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1C588E-1AEC-C544-A039-A10F03FF31A0}"/>
              </a:ext>
            </a:extLst>
          </p:cNvPr>
          <p:cNvGrpSpPr/>
          <p:nvPr/>
        </p:nvGrpSpPr>
        <p:grpSpPr>
          <a:xfrm>
            <a:off x="1783365" y="2072935"/>
            <a:ext cx="3365500" cy="3920347"/>
            <a:chOff x="1445908" y="1979612"/>
            <a:chExt cx="3365500" cy="392034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D9CA9B-BA6F-6A48-A1F6-93AAEA474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45908" y="2166159"/>
              <a:ext cx="3365500" cy="37338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5AD4111-63D9-E541-9F80-701A83796707}"/>
                </a:ext>
              </a:extLst>
            </p:cNvPr>
            <p:cNvSpPr txBox="1"/>
            <p:nvPr/>
          </p:nvSpPr>
          <p:spPr>
            <a:xfrm>
              <a:off x="2993572" y="1979612"/>
              <a:ext cx="6319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TLR9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C875D47-05F3-2841-B3B7-70E0AE3B266A}"/>
              </a:ext>
            </a:extLst>
          </p:cNvPr>
          <p:cNvSpPr txBox="1"/>
          <p:nvPr/>
        </p:nvSpPr>
        <p:spPr>
          <a:xfrm>
            <a:off x="705680" y="6277749"/>
            <a:ext cx="2951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Unpublished data: Emma Kennedy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7129E4-19D7-E442-A48C-A5E07DDFB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453" y="2226823"/>
            <a:ext cx="33782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33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79A920-1568-F34F-B380-4D16A67AD3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784" y="6460435"/>
            <a:ext cx="506896" cy="2114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0FB7CA-EA39-D441-9A78-80663430535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FBE5CE46-6954-F846-8CD3-AE14905606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34187" y="643388"/>
            <a:ext cx="8448723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3200" b="1" dirty="0">
                <a:solidFill>
                  <a:schemeClr val="tx1"/>
                </a:solidFill>
                <a:ea typeface="MS ??" charset="-128"/>
                <a:cs typeface="Times New Roman" pitchFamily="18" charset="0"/>
              </a:rPr>
              <a:t>Inhibition of TLR9 and BTK is synergistic: migration</a:t>
            </a:r>
            <a:endParaRPr lang="en-US" altLang="ja-JP" sz="3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D7AD7B-1B18-6E43-A7E7-6AF02D500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550" y="6193403"/>
            <a:ext cx="25042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/>
              <a:t>Kennedy et al,  BLOOD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68C87A-75E2-9F46-9841-597944BFC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817" y="1866204"/>
            <a:ext cx="3893025" cy="37193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46FFE7-5612-0D43-998E-A3DD7093F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386" y="2090158"/>
            <a:ext cx="4860699" cy="308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85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499253D-2FB8-C748-99C0-8BD86EF71069}"/>
              </a:ext>
            </a:extLst>
          </p:cNvPr>
          <p:cNvGrpSpPr/>
          <p:nvPr/>
        </p:nvGrpSpPr>
        <p:grpSpPr>
          <a:xfrm>
            <a:off x="6220011" y="2110136"/>
            <a:ext cx="4807806" cy="3490403"/>
            <a:chOff x="6424799" y="4500486"/>
            <a:chExt cx="3255031" cy="207238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B2D83C0-C449-6B45-9A74-8E8EA90E50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268" t="68889" b="2627"/>
            <a:stretch/>
          </p:blipFill>
          <p:spPr>
            <a:xfrm>
              <a:off x="6710660" y="4500486"/>
              <a:ext cx="2969170" cy="207238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CEC285C-6931-CE48-BE03-324956B77432}"/>
                </a:ext>
              </a:extLst>
            </p:cNvPr>
            <p:cNvSpPr txBox="1"/>
            <p:nvPr/>
          </p:nvSpPr>
          <p:spPr>
            <a:xfrm rot="16200000" flipH="1">
              <a:off x="5823513" y="5271287"/>
              <a:ext cx="1766590" cy="5640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Combination Index (CI)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FC0F7F-CA21-144D-BE95-EC59917089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784" y="6460435"/>
            <a:ext cx="506896" cy="2114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0FB7CA-EA39-D441-9A78-80663430535A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41C131-7DCF-F245-A054-1EA3E86B5DF3}"/>
              </a:ext>
            </a:extLst>
          </p:cNvPr>
          <p:cNvGrpSpPr/>
          <p:nvPr/>
        </p:nvGrpSpPr>
        <p:grpSpPr>
          <a:xfrm>
            <a:off x="550402" y="2193424"/>
            <a:ext cx="5118878" cy="3490403"/>
            <a:chOff x="9253567" y="2364792"/>
            <a:chExt cx="3086466" cy="188335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98FA7E5-A2F4-8A43-8AF4-357FBF6010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7268" t="34482" b="38056"/>
            <a:stretch/>
          </p:blipFill>
          <p:spPr>
            <a:xfrm>
              <a:off x="9585634" y="2364792"/>
              <a:ext cx="2754399" cy="188335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59EAF9-2BCD-E744-AB46-5FE4A7ED9746}"/>
                </a:ext>
              </a:extLst>
            </p:cNvPr>
            <p:cNvSpPr txBox="1"/>
            <p:nvPr/>
          </p:nvSpPr>
          <p:spPr>
            <a:xfrm rot="16200000" flipH="1">
              <a:off x="8682599" y="2935760"/>
              <a:ext cx="166515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/>
                <a:t>Combination Index (CI)</a:t>
              </a:r>
            </a:p>
          </p:txBody>
        </p:sp>
      </p:grpSp>
      <p:sp>
        <p:nvSpPr>
          <p:cNvPr id="26" name="Rectangle 1">
            <a:extLst>
              <a:ext uri="{FF2B5EF4-FFF2-40B4-BE49-F238E27FC236}">
                <a16:creationId xmlns:a16="http://schemas.microsoft.com/office/drawing/2014/main" id="{753D9723-E0A8-A649-8B4A-599A6D9A9D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12434" y="490932"/>
            <a:ext cx="8490226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ja-JP" sz="3200" b="1" dirty="0">
                <a:solidFill>
                  <a:schemeClr val="tx1"/>
                </a:solidFill>
                <a:ea typeface="MS ??" charset="-128"/>
                <a:cs typeface="Times New Roman" pitchFamily="18" charset="0"/>
              </a:rPr>
              <a:t>Inhibition of TLR9 and BTK is synergistic:</a:t>
            </a:r>
            <a:br>
              <a:rPr lang="en-US" altLang="ja-JP" sz="3200" b="1" dirty="0">
                <a:solidFill>
                  <a:schemeClr val="tx1"/>
                </a:solidFill>
                <a:ea typeface="MS ??" charset="-128"/>
                <a:cs typeface="Times New Roman" pitchFamily="18" charset="0"/>
              </a:rPr>
            </a:br>
            <a:r>
              <a:rPr lang="en-US" altLang="ja-JP" sz="3200" b="1" dirty="0">
                <a:solidFill>
                  <a:schemeClr val="tx1"/>
                </a:solidFill>
                <a:ea typeface="MS ??" charset="-128"/>
                <a:cs typeface="Times New Roman" pitchFamily="18" charset="0"/>
              </a:rPr>
              <a:t> </a:t>
            </a:r>
            <a:r>
              <a:rPr lang="en-US" altLang="ja-JP" sz="3200" b="1" dirty="0" err="1">
                <a:solidFill>
                  <a:schemeClr val="tx1"/>
                </a:solidFill>
                <a:ea typeface="MS ??" charset="-128"/>
                <a:cs typeface="Times New Roman" pitchFamily="18" charset="0"/>
              </a:rPr>
              <a:t>pNF</a:t>
            </a:r>
            <a:r>
              <a:rPr lang="en-US" altLang="ja-JP" sz="3200" b="1" dirty="0">
                <a:solidFill>
                  <a:schemeClr val="tx1"/>
                </a:solidFill>
                <a:ea typeface="MS ??" charset="-128"/>
                <a:cs typeface="Times New Roman" pitchFamily="18" charset="0"/>
              </a:rPr>
              <a:t>-</a:t>
            </a:r>
            <a:r>
              <a:rPr lang="en-GB" sz="3200" b="1" dirty="0">
                <a:solidFill>
                  <a:schemeClr val="tx1"/>
                </a:solidFill>
                <a:latin typeface="Symbol" panose="05050102010706020507" pitchFamily="18" charset="2"/>
              </a:rPr>
              <a:t>k</a:t>
            </a:r>
            <a:r>
              <a:rPr lang="en-US" altLang="ja-JP" sz="3200" b="1" dirty="0">
                <a:solidFill>
                  <a:schemeClr val="tx1"/>
                </a:solidFill>
                <a:ea typeface="MS ??" charset="-128"/>
                <a:cs typeface="Times New Roman" pitchFamily="18" charset="0"/>
              </a:rPr>
              <a:t>B and pSTAT3</a:t>
            </a:r>
            <a:endParaRPr lang="en-US" altLang="ja-JP" sz="3200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732A3F-8254-574D-B37D-B9F64FF34370}"/>
              </a:ext>
            </a:extLst>
          </p:cNvPr>
          <p:cNvSpPr txBox="1"/>
          <p:nvPr/>
        </p:nvSpPr>
        <p:spPr>
          <a:xfrm>
            <a:off x="1979647" y="1742571"/>
            <a:ext cx="2789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/>
              <a:t>Phospho</a:t>
            </a:r>
            <a:r>
              <a:rPr lang="en-GB" sz="2400" b="1" dirty="0"/>
              <a:t> p65 NF-</a:t>
            </a:r>
            <a:r>
              <a:rPr lang="en-GB" sz="2400" b="1" dirty="0">
                <a:latin typeface="Symbol" panose="05050102010706020507" pitchFamily="18" charset="2"/>
              </a:rPr>
              <a:t>k</a:t>
            </a:r>
            <a:r>
              <a:rPr lang="en-GB" sz="2400" b="1" dirty="0"/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3B62D1-127F-5940-AC19-6B2E742FF0CC}"/>
              </a:ext>
            </a:extLst>
          </p:cNvPr>
          <p:cNvSpPr txBox="1"/>
          <p:nvPr/>
        </p:nvSpPr>
        <p:spPr>
          <a:xfrm>
            <a:off x="8279888" y="1742570"/>
            <a:ext cx="1373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pSTAT3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9AADA17-39F8-5F4A-BCAD-1D09048D8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611" y="6224152"/>
            <a:ext cx="25042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/>
              <a:t>Kennedy et al,  BLOOD 2021</a:t>
            </a:r>
          </a:p>
        </p:txBody>
      </p:sp>
    </p:spTree>
    <p:extLst>
      <p:ext uri="{BB962C8B-B14F-4D97-AF65-F5344CB8AC3E}">
        <p14:creationId xmlns:p14="http://schemas.microsoft.com/office/powerpoint/2010/main" val="803255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00F305-A47B-3645-BB25-2B32D9D13C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784" y="6460435"/>
            <a:ext cx="506896" cy="2114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0FB7CA-EA39-D441-9A78-80663430535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8545B5-2DC3-654B-9644-1C6DD98C6DD6}"/>
              </a:ext>
            </a:extLst>
          </p:cNvPr>
          <p:cNvSpPr/>
          <p:nvPr/>
        </p:nvSpPr>
        <p:spPr>
          <a:xfrm>
            <a:off x="1153289" y="1542649"/>
            <a:ext cx="567037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" charset="0"/>
              </a:rPr>
              <a:t>The lymph node microenvironment promotes B-cell receptor signaling, NF-</a:t>
            </a:r>
            <a:r>
              <a:rPr lang="en-US" sz="2400" dirty="0">
                <a:latin typeface="Universal" charset="0"/>
              </a:rPr>
              <a:t> </a:t>
            </a:r>
            <a:r>
              <a:rPr lang="en-US" sz="2400" dirty="0">
                <a:latin typeface="Times" charset="0"/>
              </a:rPr>
              <a:t>B activation, and tumor proliferation in chronic lymphocytic leukemia </a:t>
            </a:r>
            <a:endParaRPr lang="en-US" sz="2400" dirty="0"/>
          </a:p>
          <a:p>
            <a:r>
              <a:rPr lang="en-US" sz="1200" dirty="0" err="1">
                <a:latin typeface="Helvetica" charset="0"/>
              </a:rPr>
              <a:t>Yair</a:t>
            </a:r>
            <a:r>
              <a:rPr lang="en-US" sz="1200" dirty="0">
                <a:latin typeface="Helvetica" charset="0"/>
              </a:rPr>
              <a:t> Herishanu,1 Patricia </a:t>
            </a:r>
            <a:r>
              <a:rPr lang="en-US" sz="1200" dirty="0" err="1">
                <a:latin typeface="Helvetica" charset="0"/>
              </a:rPr>
              <a:t>Pe</a:t>
            </a:r>
            <a:r>
              <a:rPr lang="en-US" sz="1200" dirty="0">
                <a:latin typeface="Helvetica" charset="0"/>
              </a:rPr>
              <a:t> ́</a:t>
            </a:r>
            <a:r>
              <a:rPr lang="en-US" sz="1200" dirty="0" err="1">
                <a:latin typeface="Helvetica" charset="0"/>
              </a:rPr>
              <a:t>rez</a:t>
            </a:r>
            <a:r>
              <a:rPr lang="en-US" sz="1200" dirty="0">
                <a:latin typeface="Helvetica" charset="0"/>
              </a:rPr>
              <a:t>-Gala ́n,1 Delong Liu,2 Ange ́</a:t>
            </a:r>
            <a:r>
              <a:rPr lang="en-US" sz="1200" dirty="0" err="1">
                <a:latin typeface="Helvetica" charset="0"/>
              </a:rPr>
              <a:t>lique</a:t>
            </a:r>
            <a:r>
              <a:rPr lang="en-US" sz="1200" dirty="0">
                <a:latin typeface="Helvetica" charset="0"/>
              </a:rPr>
              <a:t> Biancotto,3 Stefania Pittaluga,4 </a:t>
            </a:r>
            <a:r>
              <a:rPr lang="en-US" sz="1200" dirty="0" err="1">
                <a:latin typeface="Helvetica" charset="0"/>
              </a:rPr>
              <a:t>Berengere</a:t>
            </a:r>
            <a:r>
              <a:rPr lang="en-US" sz="1200" dirty="0">
                <a:latin typeface="Helvetica" charset="0"/>
              </a:rPr>
              <a:t> Vire,1 Federica Gibellini,1 </a:t>
            </a:r>
            <a:r>
              <a:rPr lang="en-US" sz="1200" dirty="0" err="1">
                <a:latin typeface="Helvetica" charset="0"/>
              </a:rPr>
              <a:t>Ndegwa</a:t>
            </a:r>
            <a:r>
              <a:rPr lang="en-US" sz="1200" dirty="0">
                <a:latin typeface="Helvetica" charset="0"/>
              </a:rPr>
              <a:t> Njuguna,1 Elinor Lee,1 Lawrence Stennett,1 </a:t>
            </a:r>
            <a:r>
              <a:rPr lang="en-US" sz="1200" dirty="0" err="1">
                <a:latin typeface="Helvetica" charset="0"/>
              </a:rPr>
              <a:t>Nalini</a:t>
            </a:r>
            <a:r>
              <a:rPr lang="en-US" sz="1200" dirty="0">
                <a:latin typeface="Helvetica" charset="0"/>
              </a:rPr>
              <a:t> Raghavachari,5 </a:t>
            </a:r>
            <a:r>
              <a:rPr lang="en-US" sz="1200" dirty="0" err="1">
                <a:latin typeface="Helvetica" charset="0"/>
              </a:rPr>
              <a:t>Poching</a:t>
            </a:r>
            <a:r>
              <a:rPr lang="en-US" sz="1200" dirty="0">
                <a:latin typeface="Helvetica" charset="0"/>
              </a:rPr>
              <a:t> Liu,5</a:t>
            </a:r>
            <a:br>
              <a:rPr lang="en-US" sz="1200" dirty="0">
                <a:latin typeface="Helvetica" charset="0"/>
              </a:rPr>
            </a:br>
            <a:r>
              <a:rPr lang="en-US" sz="1200" dirty="0">
                <a:latin typeface="Helvetica" charset="0"/>
              </a:rPr>
              <a:t>J. Philip McCoy,3 Mark Raffeld,4 </a:t>
            </a:r>
            <a:r>
              <a:rPr lang="en-US" sz="1200" dirty="0" err="1">
                <a:latin typeface="Helvetica" charset="0"/>
              </a:rPr>
              <a:t>Maryalice</a:t>
            </a:r>
            <a:r>
              <a:rPr lang="en-US" sz="1200" dirty="0">
                <a:latin typeface="Helvetica" charset="0"/>
              </a:rPr>
              <a:t> Stetler-Stevenson,4 Constance Yuan,4 Richard Sherry,6 Diane C. Arthur,4 Irina Maric,7 Therese White,8 Gerald E. Marti,9 Peter Munson,2 Wyndham H. Wilson,9 and Adrian Wiestner1 </a:t>
            </a:r>
            <a:endParaRPr lang="en-US" sz="1200" dirty="0"/>
          </a:p>
          <a:p>
            <a:r>
              <a:rPr lang="en-US" sz="800" dirty="0">
                <a:latin typeface="Helvetica" charset="0"/>
              </a:rPr>
              <a:t>1Hematology Branch, National Heart, Lung and Blood Institute (NHLBI), National Institutes of Health (NIH), Bethesda, MD; 2Mathematical and Statistical Computing Laboratory, Division of Computational Biosciences, Center for Information Technology, NIH, Bethesda, MD; 3Center for Human Immunology, NIH, Bethesda, MD; 4Laboratory of Pathology, National Cancer Institute (NCI), Bethesda, MD; 5Bioinformatics Core, NHLBI, NIH, Bethesda, MD; 6Surgery Branch, NCI, Bethesda, MD; 7Department of Laboratory Medicine, Clinical Center, NIH, Bethesda, MD; 8Center for Cancer Research, NCI, Bethesda, MD; and 9Center for Biologics Evaluation and Research, US Food and Drug Administration, Bethesda, MD </a:t>
            </a:r>
            <a:endParaRPr lang="en-US" dirty="0"/>
          </a:p>
        </p:txBody>
      </p:sp>
      <p:pic>
        <p:nvPicPr>
          <p:cNvPr id="5" name="Picture 2" descr="n external file that holds a picture, illustration, etc.&#10;Object n">
            <a:hlinkClick r:id="rId3"/>
            <a:extLst>
              <a:ext uri="{FF2B5EF4-FFF2-40B4-BE49-F238E27FC236}">
                <a16:creationId xmlns:a16="http://schemas.microsoft.com/office/drawing/2014/main" id="{354F5D61-F834-5F45-BD9D-328F077B5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2"/>
          <a:stretch/>
        </p:blipFill>
        <p:spPr bwMode="auto">
          <a:xfrm>
            <a:off x="7201961" y="462529"/>
            <a:ext cx="1903446" cy="61545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6090D1-D1A6-4949-9B04-531B9FEED964}"/>
              </a:ext>
            </a:extLst>
          </p:cNvPr>
          <p:cNvSpPr txBox="1"/>
          <p:nvPr/>
        </p:nvSpPr>
        <p:spPr>
          <a:xfrm>
            <a:off x="586059" y="6566172"/>
            <a:ext cx="2392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dirty="0" err="1"/>
              <a:t>Herishanu</a:t>
            </a:r>
            <a:r>
              <a:rPr lang="en-US" altLang="en-US" sz="1400" dirty="0"/>
              <a:t> </a:t>
            </a:r>
            <a:r>
              <a:rPr lang="en-US" altLang="en-US" sz="1400" i="1" dirty="0"/>
              <a:t>et al</a:t>
            </a:r>
            <a:r>
              <a:rPr lang="en-US" altLang="en-US" sz="1400" dirty="0"/>
              <a:t> BLOOD 2011</a:t>
            </a:r>
          </a:p>
        </p:txBody>
      </p:sp>
    </p:spTree>
    <p:extLst>
      <p:ext uri="{BB962C8B-B14F-4D97-AF65-F5344CB8AC3E}">
        <p14:creationId xmlns:p14="http://schemas.microsoft.com/office/powerpoint/2010/main" val="2539597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344D49-F025-1346-8FCB-4F0D220E4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784" y="6460435"/>
            <a:ext cx="506896" cy="2114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0FB7CA-EA39-D441-9A78-80663430535A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AD0435-5E80-F540-8FDE-ED31F3E50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875" y="1882690"/>
            <a:ext cx="4100342" cy="4334647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15F4F7A0-CEB1-A94B-9B42-27F57B83AE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680" y="6390483"/>
            <a:ext cx="23439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/>
              <a:t>Burley et al,  Cancers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3E4F80-0E1D-BC48-878C-41CADD438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0784" y="1235477"/>
            <a:ext cx="3573115" cy="56290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F05CB3-EDB7-A747-AF85-9623BAB849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250"/>
          <a:stretch/>
        </p:blipFill>
        <p:spPr>
          <a:xfrm>
            <a:off x="6132742" y="6224191"/>
            <a:ext cx="5029200" cy="640360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EAE842C7-1F0A-6347-BD94-AD216ED52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5026" y="445633"/>
            <a:ext cx="8247771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ja-JP" sz="3200" b="1" dirty="0">
                <a:ea typeface="MS ??" charset="-128"/>
                <a:cs typeface="Times New Roman" pitchFamily="18" charset="0"/>
              </a:rPr>
              <a:t>Inhibition of FAK and BTK is synergistic: migration</a:t>
            </a:r>
            <a:endParaRPr lang="en-US" altLang="ja-JP" sz="3200" b="1" dirty="0"/>
          </a:p>
        </p:txBody>
      </p:sp>
    </p:spTree>
    <p:extLst>
      <p:ext uri="{BB962C8B-B14F-4D97-AF65-F5344CB8AC3E}">
        <p14:creationId xmlns:p14="http://schemas.microsoft.com/office/powerpoint/2010/main" val="33442296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A34749-FB10-0A4E-A77B-1553249F5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784" y="6460435"/>
            <a:ext cx="506896" cy="2114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0FB7CA-EA39-D441-9A78-80663430535A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439C09E-EE2D-6243-AAE8-52905132B8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70" t="32305" r="26148" b="45401"/>
          <a:stretch/>
        </p:blipFill>
        <p:spPr>
          <a:xfrm>
            <a:off x="935914" y="989702"/>
            <a:ext cx="10304154" cy="21838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25FFA5-5904-8543-B717-938325E3288C}"/>
              </a:ext>
            </a:extLst>
          </p:cNvPr>
          <p:cNvSpPr txBox="1"/>
          <p:nvPr/>
        </p:nvSpPr>
        <p:spPr>
          <a:xfrm>
            <a:off x="1325334" y="3988534"/>
            <a:ext cx="10153075" cy="3713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Activation of TLR9 increased NF-</a:t>
            </a:r>
            <a:r>
              <a:rPr lang="en-GB" sz="2000" b="1" dirty="0">
                <a:latin typeface="Symbol" panose="05050102010706020507" pitchFamily="18" charset="2"/>
              </a:rPr>
              <a:t>k</a:t>
            </a:r>
            <a:r>
              <a:rPr lang="en-US" sz="2000" b="1" dirty="0"/>
              <a:t>B activation leading to enhanced expression of the anti-apoptotic proteins MCL-1, </a:t>
            </a:r>
            <a:r>
              <a:rPr lang="en-US" sz="2000" b="1" dirty="0" err="1"/>
              <a:t>Survivin</a:t>
            </a:r>
            <a:r>
              <a:rPr lang="en-US" sz="2000" b="1" dirty="0"/>
              <a:t> and BCL-X</a:t>
            </a:r>
            <a:r>
              <a:rPr lang="en-US" sz="2000" b="1" baseline="-25000" dirty="0"/>
              <a:t>L</a:t>
            </a:r>
          </a:p>
          <a:p>
            <a:endParaRPr lang="en-US" sz="2000" b="1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Decreased dependence on BCL-2 and a resistance mechanism to Ibrutinib + </a:t>
            </a:r>
            <a:r>
              <a:rPr lang="en-US" sz="2000" b="1" dirty="0" err="1"/>
              <a:t>Venetoclax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  <a:p>
            <a:endParaRPr lang="en-US" b="1" baseline="-25000" dirty="0"/>
          </a:p>
          <a:p>
            <a:endParaRPr lang="en-US" b="1" baseline="-25000" dirty="0"/>
          </a:p>
          <a:p>
            <a:endParaRPr lang="en-US" b="1" baseline="-25000" dirty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71070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ED2E50-EF12-9247-AF45-59E9182E5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784" y="6460435"/>
            <a:ext cx="506896" cy="2114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0FB7CA-EA39-D441-9A78-80663430535A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F860E81-40D1-8545-A35B-A51EF06FDDCB}"/>
              </a:ext>
            </a:extLst>
          </p:cNvPr>
          <p:cNvGrpSpPr/>
          <p:nvPr/>
        </p:nvGrpSpPr>
        <p:grpSpPr>
          <a:xfrm>
            <a:off x="705680" y="170646"/>
            <a:ext cx="11105064" cy="6502578"/>
            <a:chOff x="1075765" y="-217994"/>
            <a:chExt cx="11105064" cy="6502578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56728942-DA15-A348-BD2C-C8421045F8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7852" y="-217994"/>
              <a:ext cx="799462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lang="en-US" altLang="ja-JP" sz="3200" b="1" dirty="0">
                  <a:ea typeface="MS ??" charset="-128"/>
                  <a:cs typeface="Times New Roman" pitchFamily="18" charset="0"/>
                </a:rPr>
                <a:t>Toll like receptor and B-cell receptor signaling </a:t>
              </a:r>
              <a:endParaRPr lang="en-US" altLang="ja-JP" sz="3200" b="1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3332136-9F7B-614C-ABC9-04C11135B652}"/>
                </a:ext>
              </a:extLst>
            </p:cNvPr>
            <p:cNvSpPr/>
            <p:nvPr/>
          </p:nvSpPr>
          <p:spPr>
            <a:xfrm>
              <a:off x="3099680" y="573416"/>
              <a:ext cx="989703" cy="369332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TLRs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06CA2AD-3141-5B41-8B11-A18155F8EBFC}"/>
                </a:ext>
              </a:extLst>
            </p:cNvPr>
            <p:cNvSpPr/>
            <p:nvPr/>
          </p:nvSpPr>
          <p:spPr>
            <a:xfrm>
              <a:off x="7310641" y="573416"/>
              <a:ext cx="989703" cy="369332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BCR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06B9ABC-9E25-1040-86D1-654599BE411C}"/>
                </a:ext>
              </a:extLst>
            </p:cNvPr>
            <p:cNvSpPr/>
            <p:nvPr/>
          </p:nvSpPr>
          <p:spPr>
            <a:xfrm>
              <a:off x="5155918" y="2631267"/>
              <a:ext cx="1417610" cy="369332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MyD88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92CAF2D-AAAA-2644-ADE9-E3309BF607C5}"/>
                </a:ext>
              </a:extLst>
            </p:cNvPr>
            <p:cNvSpPr/>
            <p:nvPr/>
          </p:nvSpPr>
          <p:spPr>
            <a:xfrm>
              <a:off x="2960365" y="1031823"/>
              <a:ext cx="828339" cy="293846"/>
            </a:xfrm>
            <a:prstGeom prst="ellipse">
              <a:avLst/>
            </a:prstGeom>
            <a:solidFill>
              <a:srgbClr val="FF0000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TLR4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9F7FF16-F4FE-8347-B2BA-F8DDF1D192C4}"/>
                </a:ext>
              </a:extLst>
            </p:cNvPr>
            <p:cNvSpPr/>
            <p:nvPr/>
          </p:nvSpPr>
          <p:spPr>
            <a:xfrm>
              <a:off x="3257926" y="1385034"/>
              <a:ext cx="828339" cy="293846"/>
            </a:xfrm>
            <a:prstGeom prst="ellipse">
              <a:avLst/>
            </a:prstGeom>
            <a:solidFill>
              <a:srgbClr val="FF0000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TLR5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E9723CC-DB03-A444-A1B2-A1C461C45195}"/>
                </a:ext>
              </a:extLst>
            </p:cNvPr>
            <p:cNvSpPr/>
            <p:nvPr/>
          </p:nvSpPr>
          <p:spPr>
            <a:xfrm>
              <a:off x="3939679" y="891311"/>
              <a:ext cx="828339" cy="293846"/>
            </a:xfrm>
            <a:prstGeom prst="ellipse">
              <a:avLst/>
            </a:prstGeom>
            <a:solidFill>
              <a:srgbClr val="FF0000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TLR2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9D037EE-031C-5F4C-945A-BCBE6C8C60FC}"/>
                </a:ext>
              </a:extLst>
            </p:cNvPr>
            <p:cNvSpPr/>
            <p:nvPr/>
          </p:nvSpPr>
          <p:spPr>
            <a:xfrm>
              <a:off x="4231491" y="1234571"/>
              <a:ext cx="828339" cy="293846"/>
            </a:xfrm>
            <a:prstGeom prst="ellipse">
              <a:avLst/>
            </a:prstGeom>
            <a:solidFill>
              <a:srgbClr val="FF0000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TLR6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06FB7B1-8237-3A4B-A05E-85F4A1F68085}"/>
                </a:ext>
              </a:extLst>
            </p:cNvPr>
            <p:cNvSpPr/>
            <p:nvPr/>
          </p:nvSpPr>
          <p:spPr>
            <a:xfrm>
              <a:off x="3563523" y="1814089"/>
              <a:ext cx="828339" cy="293846"/>
            </a:xfrm>
            <a:prstGeom prst="ellipse">
              <a:avLst/>
            </a:prstGeom>
            <a:solidFill>
              <a:srgbClr val="E600AD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TLR8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DD719B6-2EF8-DD4D-AF8B-7C23599353A3}"/>
                </a:ext>
              </a:extLst>
            </p:cNvPr>
            <p:cNvSpPr/>
            <p:nvPr/>
          </p:nvSpPr>
          <p:spPr>
            <a:xfrm>
              <a:off x="3879212" y="2263970"/>
              <a:ext cx="828339" cy="293846"/>
            </a:xfrm>
            <a:prstGeom prst="ellipse">
              <a:avLst/>
            </a:prstGeom>
            <a:solidFill>
              <a:srgbClr val="E600AD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TLR9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0FA2D0D-3E26-404E-A3DF-37C3F017FC3F}"/>
                </a:ext>
              </a:extLst>
            </p:cNvPr>
            <p:cNvSpPr/>
            <p:nvPr/>
          </p:nvSpPr>
          <p:spPr>
            <a:xfrm>
              <a:off x="4612962" y="1777113"/>
              <a:ext cx="828339" cy="293846"/>
            </a:xfrm>
            <a:prstGeom prst="ellipse">
              <a:avLst/>
            </a:prstGeom>
            <a:solidFill>
              <a:srgbClr val="E600AD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TLR3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6ED48C7-BBF7-634E-870A-4D4AC4643FF4}"/>
                </a:ext>
              </a:extLst>
            </p:cNvPr>
            <p:cNvSpPr/>
            <p:nvPr/>
          </p:nvSpPr>
          <p:spPr>
            <a:xfrm>
              <a:off x="4945223" y="2221602"/>
              <a:ext cx="828339" cy="293846"/>
            </a:xfrm>
            <a:prstGeom prst="ellipse">
              <a:avLst/>
            </a:prstGeom>
            <a:solidFill>
              <a:srgbClr val="E600AD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TLR7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9A1EBDA-A7C4-8A42-B12B-E4B166887607}"/>
                </a:ext>
              </a:extLst>
            </p:cNvPr>
            <p:cNvSpPr/>
            <p:nvPr/>
          </p:nvSpPr>
          <p:spPr>
            <a:xfrm>
              <a:off x="7795300" y="1111926"/>
              <a:ext cx="929629" cy="293846"/>
            </a:xfrm>
            <a:prstGeom prst="ellipse">
              <a:avLst/>
            </a:prstGeom>
            <a:solidFill>
              <a:srgbClr val="00B050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CD79a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2A43A55-D9B3-3D44-9547-ADC0D09E848F}"/>
                </a:ext>
              </a:extLst>
            </p:cNvPr>
            <p:cNvSpPr/>
            <p:nvPr/>
          </p:nvSpPr>
          <p:spPr>
            <a:xfrm>
              <a:off x="7434386" y="1452638"/>
              <a:ext cx="929629" cy="293846"/>
            </a:xfrm>
            <a:prstGeom prst="ellipse">
              <a:avLst/>
            </a:prstGeom>
            <a:solidFill>
              <a:srgbClr val="00B050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CD79b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E42195C-3691-A24C-A329-146C6ADFB2AE}"/>
                </a:ext>
              </a:extLst>
            </p:cNvPr>
            <p:cNvSpPr/>
            <p:nvPr/>
          </p:nvSpPr>
          <p:spPr>
            <a:xfrm>
              <a:off x="7177983" y="1796083"/>
              <a:ext cx="929629" cy="293846"/>
            </a:xfrm>
            <a:prstGeom prst="ellipse">
              <a:avLst/>
            </a:prstGeom>
            <a:solidFill>
              <a:srgbClr val="92D050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BTK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CA406F1-0CB1-9C4B-8844-8E52BFCBDD3F}"/>
                </a:ext>
              </a:extLst>
            </p:cNvPr>
            <p:cNvSpPr/>
            <p:nvPr/>
          </p:nvSpPr>
          <p:spPr>
            <a:xfrm>
              <a:off x="6895842" y="2109488"/>
              <a:ext cx="929629" cy="293846"/>
            </a:xfrm>
            <a:prstGeom prst="ellipse">
              <a:avLst/>
            </a:prstGeom>
            <a:solidFill>
              <a:srgbClr val="92D050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SYK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B31904C-0BAA-784D-BE9E-A5C52A2DCE32}"/>
                </a:ext>
              </a:extLst>
            </p:cNvPr>
            <p:cNvSpPr/>
            <p:nvPr/>
          </p:nvSpPr>
          <p:spPr>
            <a:xfrm>
              <a:off x="7891556" y="2074285"/>
              <a:ext cx="929629" cy="293846"/>
            </a:xfrm>
            <a:prstGeom prst="ellipse">
              <a:avLst/>
            </a:prstGeom>
            <a:solidFill>
              <a:srgbClr val="92D050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PLGC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96251A9-2E73-8344-8D04-43395CDC444F}"/>
                </a:ext>
              </a:extLst>
            </p:cNvPr>
            <p:cNvSpPr/>
            <p:nvPr/>
          </p:nvSpPr>
          <p:spPr>
            <a:xfrm>
              <a:off x="7320383" y="2406754"/>
              <a:ext cx="1010175" cy="293846"/>
            </a:xfrm>
            <a:prstGeom prst="ellipse">
              <a:avLst/>
            </a:prstGeom>
            <a:solidFill>
              <a:srgbClr val="92D050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CARD11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D8D71E-A8FD-3042-BB2B-0EFFDEFC16A8}"/>
                </a:ext>
              </a:extLst>
            </p:cNvPr>
            <p:cNvSpPr/>
            <p:nvPr/>
          </p:nvSpPr>
          <p:spPr>
            <a:xfrm>
              <a:off x="6766958" y="2687878"/>
              <a:ext cx="929629" cy="293846"/>
            </a:xfrm>
            <a:prstGeom prst="ellipse">
              <a:avLst/>
            </a:prstGeom>
            <a:solidFill>
              <a:srgbClr val="92D050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MALT1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628272-5DA4-E74F-89D3-7019D22E87B4}"/>
                </a:ext>
              </a:extLst>
            </p:cNvPr>
            <p:cNvSpPr/>
            <p:nvPr/>
          </p:nvSpPr>
          <p:spPr>
            <a:xfrm>
              <a:off x="7772687" y="2706753"/>
              <a:ext cx="929629" cy="293846"/>
            </a:xfrm>
            <a:prstGeom prst="ellipse">
              <a:avLst/>
            </a:prstGeom>
            <a:solidFill>
              <a:srgbClr val="92D050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BCL10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B1A2EC8-5CC4-E941-AA02-6D7BD309B23A}"/>
                </a:ext>
              </a:extLst>
            </p:cNvPr>
            <p:cNvSpPr/>
            <p:nvPr/>
          </p:nvSpPr>
          <p:spPr>
            <a:xfrm>
              <a:off x="6027085" y="1777113"/>
              <a:ext cx="929629" cy="293846"/>
            </a:xfrm>
            <a:prstGeom prst="ellipse">
              <a:avLst/>
            </a:prstGeom>
            <a:solidFill>
              <a:srgbClr val="92D050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BLNK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E4DA7BC-E4BD-A64A-A875-538EE18C16CE}"/>
                </a:ext>
              </a:extLst>
            </p:cNvPr>
            <p:cNvSpPr/>
            <p:nvPr/>
          </p:nvSpPr>
          <p:spPr>
            <a:xfrm>
              <a:off x="5856471" y="2108090"/>
              <a:ext cx="848845" cy="313207"/>
            </a:xfrm>
            <a:prstGeom prst="ellipse">
              <a:avLst/>
            </a:prstGeom>
            <a:solidFill>
              <a:srgbClr val="92D050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</a:rPr>
                <a:t>LYN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85384CB-918A-1A49-985B-B647EE8C4B1E}"/>
                </a:ext>
              </a:extLst>
            </p:cNvPr>
            <p:cNvCxnSpPr>
              <a:cxnSpLocks/>
            </p:cNvCxnSpPr>
            <p:nvPr/>
          </p:nvCxnSpPr>
          <p:spPr>
            <a:xfrm>
              <a:off x="3864009" y="1111435"/>
              <a:ext cx="1271126" cy="1604392"/>
            </a:xfrm>
            <a:prstGeom prst="straightConnector1">
              <a:avLst/>
            </a:prstGeom>
            <a:ln w="635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489839D-988D-C549-B7B1-A4EED33DCB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13416" y="1020640"/>
              <a:ext cx="1271126" cy="1604392"/>
            </a:xfrm>
            <a:prstGeom prst="straightConnector1">
              <a:avLst/>
            </a:prstGeom>
            <a:ln w="635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14EA050-AC33-F04E-B89F-1B0C30E7E142}"/>
                </a:ext>
              </a:extLst>
            </p:cNvPr>
            <p:cNvCxnSpPr>
              <a:cxnSpLocks/>
            </p:cNvCxnSpPr>
            <p:nvPr/>
          </p:nvCxnSpPr>
          <p:spPr>
            <a:xfrm>
              <a:off x="1075765" y="1746484"/>
              <a:ext cx="9614293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34F8252-3F99-204A-90BC-121B0E52B728}"/>
                </a:ext>
              </a:extLst>
            </p:cNvPr>
            <p:cNvSpPr/>
            <p:nvPr/>
          </p:nvSpPr>
          <p:spPr>
            <a:xfrm>
              <a:off x="5376753" y="4375867"/>
              <a:ext cx="1045424" cy="369332"/>
            </a:xfrm>
            <a:prstGeom prst="ellipse">
              <a:avLst/>
            </a:prstGeom>
            <a:solidFill>
              <a:srgbClr val="FFFF00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NF-𝛋B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764D580-62D8-D44A-9AB4-A867F0EF56F9}"/>
                </a:ext>
              </a:extLst>
            </p:cNvPr>
            <p:cNvCxnSpPr>
              <a:cxnSpLocks/>
            </p:cNvCxnSpPr>
            <p:nvPr/>
          </p:nvCxnSpPr>
          <p:spPr>
            <a:xfrm>
              <a:off x="5928360" y="4784319"/>
              <a:ext cx="0" cy="478100"/>
            </a:xfrm>
            <a:prstGeom prst="straightConnector1">
              <a:avLst/>
            </a:prstGeom>
            <a:ln w="635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72B3524-3A28-5C43-ADF0-9355926C424A}"/>
                </a:ext>
              </a:extLst>
            </p:cNvPr>
            <p:cNvSpPr/>
            <p:nvPr/>
          </p:nvSpPr>
          <p:spPr>
            <a:xfrm>
              <a:off x="4854041" y="5141077"/>
              <a:ext cx="1045424" cy="369332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IL-6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514FE86-CB5D-AF48-AF54-40800262890E}"/>
                </a:ext>
              </a:extLst>
            </p:cNvPr>
            <p:cNvSpPr/>
            <p:nvPr/>
          </p:nvSpPr>
          <p:spPr>
            <a:xfrm>
              <a:off x="5926156" y="5133418"/>
              <a:ext cx="1045424" cy="369332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IL-10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CE27415-B08A-B14E-827D-F2C3BCB967CB}"/>
                </a:ext>
              </a:extLst>
            </p:cNvPr>
            <p:cNvCxnSpPr>
              <a:cxnSpLocks/>
            </p:cNvCxnSpPr>
            <p:nvPr/>
          </p:nvCxnSpPr>
          <p:spPr>
            <a:xfrm>
              <a:off x="5928360" y="5447179"/>
              <a:ext cx="0" cy="541981"/>
            </a:xfrm>
            <a:prstGeom prst="straightConnector1">
              <a:avLst/>
            </a:prstGeom>
            <a:ln w="635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EB8244D-59FB-B441-AD9E-91B19F7938E6}"/>
                </a:ext>
              </a:extLst>
            </p:cNvPr>
            <p:cNvSpPr/>
            <p:nvPr/>
          </p:nvSpPr>
          <p:spPr>
            <a:xfrm>
              <a:off x="4854041" y="5915252"/>
              <a:ext cx="1045424" cy="369332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JAK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5B805BF-B3BB-7747-85BB-546BB69BACBF}"/>
                </a:ext>
              </a:extLst>
            </p:cNvPr>
            <p:cNvSpPr/>
            <p:nvPr/>
          </p:nvSpPr>
          <p:spPr>
            <a:xfrm>
              <a:off x="5926156" y="5907593"/>
              <a:ext cx="1045424" cy="369332"/>
            </a:xfrm>
            <a:prstGeom prst="ellipse">
              <a:avLst/>
            </a:prstGeom>
            <a:solidFill>
              <a:srgbClr val="FFFF00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STAT</a:t>
              </a:r>
            </a:p>
          </p:txBody>
        </p:sp>
        <p:sp>
          <p:nvSpPr>
            <p:cNvPr id="37" name="Left Brace 36">
              <a:extLst>
                <a:ext uri="{FF2B5EF4-FFF2-40B4-BE49-F238E27FC236}">
                  <a16:creationId xmlns:a16="http://schemas.microsoft.com/office/drawing/2014/main" id="{024D1D1E-F06D-8846-B163-1776F16556BE}"/>
                </a:ext>
              </a:extLst>
            </p:cNvPr>
            <p:cNvSpPr/>
            <p:nvPr/>
          </p:nvSpPr>
          <p:spPr>
            <a:xfrm rot="20088785">
              <a:off x="2590306" y="1095752"/>
              <a:ext cx="684238" cy="2014010"/>
            </a:xfrm>
            <a:prstGeom prst="leftBrac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118BF0DA-1805-EF48-AA3D-F94F25E5C285}"/>
                </a:ext>
              </a:extLst>
            </p:cNvPr>
            <p:cNvCxnSpPr>
              <a:cxnSpLocks/>
            </p:cNvCxnSpPr>
            <p:nvPr/>
          </p:nvCxnSpPr>
          <p:spPr>
            <a:xfrm>
              <a:off x="6512305" y="4559547"/>
              <a:ext cx="1130492" cy="573871"/>
            </a:xfrm>
            <a:prstGeom prst="straightConnector1">
              <a:avLst/>
            </a:prstGeom>
            <a:ln w="635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093CD1E-704C-9147-85C8-DD431B69B7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4491" y="5314254"/>
              <a:ext cx="680721" cy="7659"/>
            </a:xfrm>
            <a:prstGeom prst="straightConnector1">
              <a:avLst/>
            </a:prstGeom>
            <a:ln w="635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5A8534D-5761-CD45-B359-61996D7420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9776" y="5447179"/>
              <a:ext cx="646811" cy="648910"/>
            </a:xfrm>
            <a:prstGeom prst="straightConnector1">
              <a:avLst/>
            </a:prstGeom>
            <a:ln w="635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08EF3B6-656D-094B-B625-5E62092DE7D9}"/>
                </a:ext>
              </a:extLst>
            </p:cNvPr>
            <p:cNvSpPr txBox="1"/>
            <p:nvPr/>
          </p:nvSpPr>
          <p:spPr>
            <a:xfrm>
              <a:off x="7825470" y="4136817"/>
              <a:ext cx="4355359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Cell proliferation</a:t>
              </a:r>
            </a:p>
            <a:p>
              <a:r>
                <a:rPr lang="en-US" sz="2400" b="1" dirty="0"/>
                <a:t>Migration</a:t>
              </a:r>
            </a:p>
            <a:p>
              <a:r>
                <a:rPr lang="en-US" sz="2400" b="1" dirty="0"/>
                <a:t>Survival </a:t>
              </a:r>
            </a:p>
            <a:p>
              <a:r>
                <a:rPr lang="en-US" sz="2400" b="1" dirty="0">
                  <a:highlight>
                    <a:srgbClr val="FFFF00"/>
                  </a:highlight>
                </a:rPr>
                <a:t>(BCL-2, MCL-1, BCL-X</a:t>
              </a:r>
              <a:r>
                <a:rPr lang="en-US" sz="2400" b="1" baseline="-25000" dirty="0">
                  <a:highlight>
                    <a:srgbClr val="FFFF00"/>
                  </a:highlight>
                </a:rPr>
                <a:t>L</a:t>
              </a:r>
              <a:r>
                <a:rPr lang="en-US" sz="2400" b="1" dirty="0">
                  <a:highlight>
                    <a:srgbClr val="FFFF00"/>
                  </a:highlight>
                </a:rPr>
                <a:t>, </a:t>
              </a:r>
              <a:r>
                <a:rPr lang="en-US" sz="2400" b="1" dirty="0" err="1">
                  <a:highlight>
                    <a:srgbClr val="FFFF00"/>
                  </a:highlight>
                </a:rPr>
                <a:t>Survivin</a:t>
              </a:r>
              <a:r>
                <a:rPr lang="en-US" sz="2400" b="1" dirty="0">
                  <a:highlight>
                    <a:srgbClr val="FFFF00"/>
                  </a:highlight>
                </a:rPr>
                <a:t>)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A6E9BA3-87B0-DC45-A7FF-F6EC63DD627F}"/>
                </a:ext>
              </a:extLst>
            </p:cNvPr>
            <p:cNvSpPr txBox="1"/>
            <p:nvPr/>
          </p:nvSpPr>
          <p:spPr>
            <a:xfrm>
              <a:off x="1629628" y="2031813"/>
              <a:ext cx="12733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TLR-Pathway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23DE93D-B003-6C45-8112-7C7E8E043186}"/>
                </a:ext>
              </a:extLst>
            </p:cNvPr>
            <p:cNvSpPr/>
            <p:nvPr/>
          </p:nvSpPr>
          <p:spPr>
            <a:xfrm>
              <a:off x="4751083" y="3013872"/>
              <a:ext cx="1045424" cy="369332"/>
            </a:xfrm>
            <a:prstGeom prst="ellipse">
              <a:avLst/>
            </a:prstGeom>
            <a:solidFill>
              <a:srgbClr val="00B0F0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IRAK1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C18004CB-C6CB-5C4B-8F57-D86AEA4996E5}"/>
                </a:ext>
              </a:extLst>
            </p:cNvPr>
            <p:cNvSpPr/>
            <p:nvPr/>
          </p:nvSpPr>
          <p:spPr>
            <a:xfrm>
              <a:off x="6055806" y="3017737"/>
              <a:ext cx="1045424" cy="369332"/>
            </a:xfrm>
            <a:prstGeom prst="ellipse">
              <a:avLst/>
            </a:prstGeom>
            <a:solidFill>
              <a:srgbClr val="00B0F0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IRAK4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5F2A433-E965-A348-8312-142B9686529A}"/>
                </a:ext>
              </a:extLst>
            </p:cNvPr>
            <p:cNvSpPr/>
            <p:nvPr/>
          </p:nvSpPr>
          <p:spPr>
            <a:xfrm>
              <a:off x="5435718" y="3499113"/>
              <a:ext cx="1045424" cy="369332"/>
            </a:xfrm>
            <a:prstGeom prst="ellips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TRAF6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EBB40D0C-3CBA-5C41-9C82-87817823E230}"/>
                </a:ext>
              </a:extLst>
            </p:cNvPr>
            <p:cNvCxnSpPr>
              <a:cxnSpLocks/>
            </p:cNvCxnSpPr>
            <p:nvPr/>
          </p:nvCxnSpPr>
          <p:spPr>
            <a:xfrm>
              <a:off x="5928360" y="3897767"/>
              <a:ext cx="0" cy="478100"/>
            </a:xfrm>
            <a:prstGeom prst="straightConnector1">
              <a:avLst/>
            </a:prstGeom>
            <a:ln w="635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DAC165B9-34CD-0448-B34D-671D1B2F9C4F}"/>
                </a:ext>
              </a:extLst>
            </p:cNvPr>
            <p:cNvCxnSpPr>
              <a:cxnSpLocks/>
            </p:cNvCxnSpPr>
            <p:nvPr/>
          </p:nvCxnSpPr>
          <p:spPr>
            <a:xfrm>
              <a:off x="5928360" y="3105827"/>
              <a:ext cx="0" cy="339496"/>
            </a:xfrm>
            <a:prstGeom prst="straightConnector1">
              <a:avLst/>
            </a:prstGeom>
            <a:ln w="635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Left Brace 47">
              <a:extLst>
                <a:ext uri="{FF2B5EF4-FFF2-40B4-BE49-F238E27FC236}">
                  <a16:creationId xmlns:a16="http://schemas.microsoft.com/office/drawing/2014/main" id="{21E34A4A-6374-9445-AAB2-B0CDDB8B5E2C}"/>
                </a:ext>
              </a:extLst>
            </p:cNvPr>
            <p:cNvSpPr/>
            <p:nvPr/>
          </p:nvSpPr>
          <p:spPr>
            <a:xfrm rot="800086" flipH="1">
              <a:off x="8922079" y="1095752"/>
              <a:ext cx="684238" cy="2014010"/>
            </a:xfrm>
            <a:prstGeom prst="leftBrac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9C99588-EDB2-2440-B625-DE18384C650C}"/>
                </a:ext>
              </a:extLst>
            </p:cNvPr>
            <p:cNvSpPr txBox="1"/>
            <p:nvPr/>
          </p:nvSpPr>
          <p:spPr>
            <a:xfrm flipH="1">
              <a:off x="9465297" y="2174912"/>
              <a:ext cx="12247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B050"/>
                  </a:solidFill>
                </a:rPr>
                <a:t>BCR-Pathway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953E442-97D5-444E-9376-1813972C6C7E}"/>
                </a:ext>
              </a:extLst>
            </p:cNvPr>
            <p:cNvSpPr txBox="1"/>
            <p:nvPr/>
          </p:nvSpPr>
          <p:spPr>
            <a:xfrm flipH="1">
              <a:off x="10432476" y="1469300"/>
              <a:ext cx="12505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Cell</a:t>
              </a:r>
            </a:p>
            <a:p>
              <a:pPr algn="ctr"/>
              <a:r>
                <a:rPr lang="en-US" b="1" dirty="0"/>
                <a:t>membrane</a:t>
              </a:r>
            </a:p>
          </p:txBody>
        </p:sp>
      </p:grpSp>
      <p:sp>
        <p:nvSpPr>
          <p:cNvPr id="51" name="Multiply 50">
            <a:extLst>
              <a:ext uri="{FF2B5EF4-FFF2-40B4-BE49-F238E27FC236}">
                <a16:creationId xmlns:a16="http://schemas.microsoft.com/office/drawing/2014/main" id="{2EBE994E-032C-B24C-B1E2-B934A6EC81DF}"/>
              </a:ext>
            </a:extLst>
          </p:cNvPr>
          <p:cNvSpPr/>
          <p:nvPr/>
        </p:nvSpPr>
        <p:spPr>
          <a:xfrm>
            <a:off x="6890568" y="2067099"/>
            <a:ext cx="691455" cy="54400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Multiply 52">
            <a:extLst>
              <a:ext uri="{FF2B5EF4-FFF2-40B4-BE49-F238E27FC236}">
                <a16:creationId xmlns:a16="http://schemas.microsoft.com/office/drawing/2014/main" id="{9F1D9505-E841-2747-B0B2-968CA9FD0B30}"/>
              </a:ext>
            </a:extLst>
          </p:cNvPr>
          <p:cNvSpPr/>
          <p:nvPr/>
        </p:nvSpPr>
        <p:spPr>
          <a:xfrm>
            <a:off x="7753326" y="5614716"/>
            <a:ext cx="691455" cy="54400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Multiply 53">
            <a:extLst>
              <a:ext uri="{FF2B5EF4-FFF2-40B4-BE49-F238E27FC236}">
                <a16:creationId xmlns:a16="http://schemas.microsoft.com/office/drawing/2014/main" id="{19916393-33E2-444B-9686-C364ED04166D}"/>
              </a:ext>
            </a:extLst>
          </p:cNvPr>
          <p:cNvSpPr/>
          <p:nvPr/>
        </p:nvSpPr>
        <p:spPr>
          <a:xfrm>
            <a:off x="5219353" y="4264572"/>
            <a:ext cx="691455" cy="54400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5C394FC-B05E-1B46-9BBE-DD338D9859B6}"/>
              </a:ext>
            </a:extLst>
          </p:cNvPr>
          <p:cNvSpPr/>
          <p:nvPr/>
        </p:nvSpPr>
        <p:spPr>
          <a:xfrm>
            <a:off x="3164603" y="4729563"/>
            <a:ext cx="1045424" cy="369332"/>
          </a:xfrm>
          <a:prstGeom prst="ellipse">
            <a:avLst/>
          </a:prstGeom>
          <a:solidFill>
            <a:schemeClr val="bg2">
              <a:lumMod val="90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FAK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750EA87-5CE6-B842-A67C-5A20465571C9}"/>
              </a:ext>
            </a:extLst>
          </p:cNvPr>
          <p:cNvCxnSpPr>
            <a:cxnSpLocks/>
          </p:cNvCxnSpPr>
          <p:nvPr/>
        </p:nvCxnSpPr>
        <p:spPr>
          <a:xfrm>
            <a:off x="4309402" y="4950352"/>
            <a:ext cx="547041" cy="3827"/>
          </a:xfrm>
          <a:prstGeom prst="straightConnector1">
            <a:avLst/>
          </a:prstGeom>
          <a:ln w="635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AD83A453-7FBF-9F4F-BA9D-CDA455C5B0A0}"/>
              </a:ext>
            </a:extLst>
          </p:cNvPr>
          <p:cNvCxnSpPr>
            <a:cxnSpLocks/>
          </p:cNvCxnSpPr>
          <p:nvPr/>
        </p:nvCxnSpPr>
        <p:spPr>
          <a:xfrm flipH="1">
            <a:off x="3780462" y="3297935"/>
            <a:ext cx="46046" cy="1273480"/>
          </a:xfrm>
          <a:prstGeom prst="straightConnector1">
            <a:avLst/>
          </a:prstGeom>
          <a:ln w="635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622F44CF-17BA-0E4A-A2FE-3B0C786C728B}"/>
              </a:ext>
            </a:extLst>
          </p:cNvPr>
          <p:cNvGrpSpPr/>
          <p:nvPr/>
        </p:nvGrpSpPr>
        <p:grpSpPr>
          <a:xfrm>
            <a:off x="3379730" y="2563552"/>
            <a:ext cx="858513" cy="2626946"/>
            <a:chOff x="3379730" y="2563552"/>
            <a:chExt cx="858513" cy="2626946"/>
          </a:xfrm>
        </p:grpSpPr>
        <p:sp>
          <p:nvSpPr>
            <p:cNvPr id="52" name="Multiply 51">
              <a:extLst>
                <a:ext uri="{FF2B5EF4-FFF2-40B4-BE49-F238E27FC236}">
                  <a16:creationId xmlns:a16="http://schemas.microsoft.com/office/drawing/2014/main" id="{67D4146C-D009-7244-B7B4-2FA7D9192128}"/>
                </a:ext>
              </a:extLst>
            </p:cNvPr>
            <p:cNvSpPr/>
            <p:nvPr/>
          </p:nvSpPr>
          <p:spPr>
            <a:xfrm>
              <a:off x="3546788" y="2563552"/>
              <a:ext cx="691455" cy="544005"/>
            </a:xfrm>
            <a:prstGeom prst="mathMultiply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Multiply 57">
              <a:extLst>
                <a:ext uri="{FF2B5EF4-FFF2-40B4-BE49-F238E27FC236}">
                  <a16:creationId xmlns:a16="http://schemas.microsoft.com/office/drawing/2014/main" id="{7474D6FE-CE46-FA48-AC3C-EA510A2ADAB4}"/>
                </a:ext>
              </a:extLst>
            </p:cNvPr>
            <p:cNvSpPr/>
            <p:nvPr/>
          </p:nvSpPr>
          <p:spPr>
            <a:xfrm>
              <a:off x="3379730" y="4646493"/>
              <a:ext cx="691455" cy="544005"/>
            </a:xfrm>
            <a:prstGeom prst="mathMultiply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7100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3" grpId="0" animBg="1"/>
      <p:bldP spid="53" grpId="1" animBg="1"/>
      <p:bldP spid="5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45C60EE-6FD1-C744-81E7-02B9379424D3}"/>
              </a:ext>
            </a:extLst>
          </p:cNvPr>
          <p:cNvSpPr txBox="1"/>
          <p:nvPr/>
        </p:nvSpPr>
        <p:spPr>
          <a:xfrm>
            <a:off x="6462345" y="6487073"/>
            <a:ext cx="73866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Adapted from:  Peng et al. 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Front. Immunol., 30 June 2020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D919A24-079E-8949-96F3-C5CEA24903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92416" y="96977"/>
            <a:ext cx="3814762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ja-JP" sz="3200" b="1" dirty="0">
                <a:latin typeface="+mn-lt"/>
                <a:ea typeface="MS ??" charset="-128"/>
                <a:cs typeface="Times New Roman" pitchFamily="18" charset="0"/>
              </a:rPr>
              <a:t>Targeting NF-</a:t>
            </a:r>
            <a:r>
              <a:rPr lang="en-US" sz="3200" dirty="0"/>
              <a:t>𝛋</a:t>
            </a:r>
            <a:r>
              <a:rPr lang="en-US" altLang="ja-JP" sz="3200" b="1" dirty="0">
                <a:latin typeface="+mn-lt"/>
                <a:ea typeface="MS ??" charset="-128"/>
                <a:cs typeface="Times New Roman" pitchFamily="18" charset="0"/>
              </a:rPr>
              <a:t>B</a:t>
            </a:r>
            <a:r>
              <a:rPr lang="en-US" altLang="ja-JP" sz="3200" b="1" dirty="0">
                <a:ea typeface="MS ??" charset="-128"/>
                <a:cs typeface="Times New Roman" pitchFamily="18" charset="0"/>
              </a:rPr>
              <a:t> </a:t>
            </a:r>
            <a:endParaRPr lang="en-US" altLang="ja-JP" sz="32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9E7BD0-7881-C442-86A0-DDF9CEA60363}"/>
              </a:ext>
            </a:extLst>
          </p:cNvPr>
          <p:cNvSpPr txBox="1"/>
          <p:nvPr/>
        </p:nvSpPr>
        <p:spPr>
          <a:xfrm>
            <a:off x="462900" y="1089121"/>
            <a:ext cx="6011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EFAF133-E4C8-5843-B578-5AA6C8BFA340}"/>
              </a:ext>
            </a:extLst>
          </p:cNvPr>
          <p:cNvGrpSpPr/>
          <p:nvPr/>
        </p:nvGrpSpPr>
        <p:grpSpPr>
          <a:xfrm>
            <a:off x="3269702" y="726550"/>
            <a:ext cx="6190470" cy="5666481"/>
            <a:chOff x="2201610" y="1191519"/>
            <a:chExt cx="6190470" cy="566648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3A48934-E02F-3D45-8A3E-30170D1162A5}"/>
                </a:ext>
              </a:extLst>
            </p:cNvPr>
            <p:cNvGrpSpPr/>
            <p:nvPr/>
          </p:nvGrpSpPr>
          <p:grpSpPr>
            <a:xfrm>
              <a:off x="2201610" y="1191519"/>
              <a:ext cx="6190470" cy="5666481"/>
              <a:chOff x="2975832" y="745470"/>
              <a:chExt cx="6190470" cy="5666481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AF5B352-7446-6D4F-8E80-12263969AA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75832" y="745470"/>
                <a:ext cx="6190470" cy="5666481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A5C469C-FBA0-8344-9E96-B6057E3BBBCD}"/>
                  </a:ext>
                </a:extLst>
              </p:cNvPr>
              <p:cNvSpPr txBox="1"/>
              <p:nvPr/>
            </p:nvSpPr>
            <p:spPr>
              <a:xfrm>
                <a:off x="5861244" y="1055077"/>
                <a:ext cx="601101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BCR</a:t>
                </a: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56797B5-97FC-A64C-8EA5-049360F97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605" t="29712" b="62770"/>
            <a:stretch/>
          </p:blipFill>
          <p:spPr>
            <a:xfrm>
              <a:off x="6339127" y="1444072"/>
              <a:ext cx="1943475" cy="26161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19C8D68-DD40-2A47-ACAA-B37256D6A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605" t="29712" b="62770"/>
            <a:stretch/>
          </p:blipFill>
          <p:spPr>
            <a:xfrm>
              <a:off x="4045116" y="1430875"/>
              <a:ext cx="1943475" cy="26161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1AEB491-1425-5C43-8A64-FCF1E677A6DB}"/>
              </a:ext>
            </a:extLst>
          </p:cNvPr>
          <p:cNvGrpSpPr/>
          <p:nvPr/>
        </p:nvGrpSpPr>
        <p:grpSpPr>
          <a:xfrm>
            <a:off x="4957864" y="2122156"/>
            <a:ext cx="1296175" cy="491140"/>
            <a:chOff x="4692416" y="2132547"/>
            <a:chExt cx="1296175" cy="491140"/>
          </a:xfrm>
        </p:grpSpPr>
        <p:sp>
          <p:nvSpPr>
            <p:cNvPr id="19" name="Multiply 18">
              <a:extLst>
                <a:ext uri="{FF2B5EF4-FFF2-40B4-BE49-F238E27FC236}">
                  <a16:creationId xmlns:a16="http://schemas.microsoft.com/office/drawing/2014/main" id="{5CEC077F-AABB-4046-9CB9-A555E03AD4A6}"/>
                </a:ext>
              </a:extLst>
            </p:cNvPr>
            <p:cNvSpPr/>
            <p:nvPr/>
          </p:nvSpPr>
          <p:spPr>
            <a:xfrm>
              <a:off x="4692416" y="2193451"/>
              <a:ext cx="490193" cy="369332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E7A8065-B39C-5F43-BC2A-226B692D2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6845" y="2132547"/>
              <a:ext cx="691746" cy="491140"/>
            </a:xfrm>
            <a:prstGeom prst="rect">
              <a:avLst/>
            </a:prstGeom>
          </p:spPr>
        </p:pic>
      </p:grpSp>
      <p:sp>
        <p:nvSpPr>
          <p:cNvPr id="20" name="Multiply 19">
            <a:extLst>
              <a:ext uri="{FF2B5EF4-FFF2-40B4-BE49-F238E27FC236}">
                <a16:creationId xmlns:a16="http://schemas.microsoft.com/office/drawing/2014/main" id="{63FE5EBE-B92C-924A-BCE3-4730C3CA6C1E}"/>
              </a:ext>
            </a:extLst>
          </p:cNvPr>
          <p:cNvSpPr/>
          <p:nvPr/>
        </p:nvSpPr>
        <p:spPr>
          <a:xfrm>
            <a:off x="7056683" y="1937490"/>
            <a:ext cx="490193" cy="369332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9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8AD23BDC-0E01-3F45-8867-C22C06374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870" y="448984"/>
            <a:ext cx="11112500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ja-JP" sz="3200" b="1" dirty="0">
                <a:ea typeface="MS ??" charset="-128"/>
                <a:cs typeface="Times New Roman" pitchFamily="18" charset="0"/>
              </a:rPr>
              <a:t>Inhibition of NIK reduces migration of</a:t>
            </a:r>
          </a:p>
          <a:p>
            <a:pPr algn="ctr">
              <a:defRPr/>
            </a:pPr>
            <a:r>
              <a:rPr lang="en-US" altLang="ja-JP" sz="3200" b="1" dirty="0">
                <a:ea typeface="MS ??" charset="-128"/>
                <a:cs typeface="Times New Roman" pitchFamily="18" charset="0"/>
              </a:rPr>
              <a:t>CLL cells</a:t>
            </a:r>
            <a:endParaRPr lang="en-US" altLang="ja-JP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CB5846-CAE3-D846-8F62-F6598DFCCE71}"/>
              </a:ext>
            </a:extLst>
          </p:cNvPr>
          <p:cNvSpPr txBox="1"/>
          <p:nvPr/>
        </p:nvSpPr>
        <p:spPr>
          <a:xfrm>
            <a:off x="527125" y="6293224"/>
            <a:ext cx="5031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Unpublished data: Iona Ashworth and Chris Pepper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87CB5-5612-F24A-9C3E-A8E9AE5BD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806" y="1915563"/>
            <a:ext cx="6031003" cy="395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116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DD7F2-5FB0-5B40-BD99-D2D2AA674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7108" y="1593913"/>
            <a:ext cx="4029913" cy="5115166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902D5BA1-B68E-3B4A-B16B-E3C9D100C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355" y="315120"/>
            <a:ext cx="11112500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ja-JP" sz="3200" b="1" dirty="0">
                <a:ea typeface="MS ??" charset="-128"/>
                <a:cs typeface="Times New Roman" pitchFamily="18" charset="0"/>
              </a:rPr>
              <a:t>CLL cells are more susceptible to NIK Inhibition than normal lymphocytes</a:t>
            </a:r>
            <a:endParaRPr lang="en-US" altLang="ja-JP" sz="3200" b="1" dirty="0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58EE40CC-9419-C64F-88D0-62B0545BB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136" y="6322657"/>
            <a:ext cx="23439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/>
              <a:t>Burley et al,  Cancers 2022</a:t>
            </a:r>
          </a:p>
        </p:txBody>
      </p:sp>
    </p:spTree>
    <p:extLst>
      <p:ext uri="{BB962C8B-B14F-4D97-AF65-F5344CB8AC3E}">
        <p14:creationId xmlns:p14="http://schemas.microsoft.com/office/powerpoint/2010/main" val="13935179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09D00CF-72AF-E54C-9052-9B9EE3D6D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36" y="2649265"/>
            <a:ext cx="4900668" cy="33513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4D0D1B-77EB-C84F-9DBA-8547F1EB7A99}"/>
              </a:ext>
            </a:extLst>
          </p:cNvPr>
          <p:cNvSpPr txBox="1"/>
          <p:nvPr/>
        </p:nvSpPr>
        <p:spPr>
          <a:xfrm>
            <a:off x="2279107" y="1816945"/>
            <a:ext cx="1398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NIK inhibitor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31B4E1ED-8A9C-4E49-9632-E95EE068A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16141"/>
            <a:ext cx="11112500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ja-JP" sz="3200" b="1" dirty="0">
                <a:ea typeface="MS ??" charset="-128"/>
                <a:cs typeface="Times New Roman" pitchFamily="18" charset="0"/>
              </a:rPr>
              <a:t>NIK Inhibition is more effective than </a:t>
            </a:r>
            <a:r>
              <a:rPr lang="en-US" altLang="ja-JP" sz="3200" b="1" dirty="0" err="1">
                <a:ea typeface="MS ??" charset="-128"/>
                <a:cs typeface="Times New Roman" pitchFamily="18" charset="0"/>
              </a:rPr>
              <a:t>Venetoclax</a:t>
            </a:r>
            <a:r>
              <a:rPr lang="en-US" altLang="ja-JP" sz="3200" b="1" dirty="0">
                <a:ea typeface="MS ??" charset="-128"/>
                <a:cs typeface="Times New Roman" pitchFamily="18" charset="0"/>
              </a:rPr>
              <a:t> in a model of the CLL microenvironment</a:t>
            </a:r>
            <a:endParaRPr lang="en-US" altLang="ja-JP" sz="32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27D2D1-1F15-E14F-ACDD-2CEE24EAB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136" y="6322657"/>
            <a:ext cx="23439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/>
              <a:t>Burley et al,  Cancers 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5F5835-9836-BA48-A4A6-64F4B21CED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864" y="2615584"/>
            <a:ext cx="4934349" cy="33849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A13AD5-E765-AB4D-B70A-4E7732158FCF}"/>
              </a:ext>
            </a:extLst>
          </p:cNvPr>
          <p:cNvSpPr txBox="1"/>
          <p:nvPr/>
        </p:nvSpPr>
        <p:spPr>
          <a:xfrm>
            <a:off x="8007377" y="1759379"/>
            <a:ext cx="1583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Venetoclax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728354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F8FE1D-717A-F94C-9E03-EF0FA40D0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784" y="6460435"/>
            <a:ext cx="506896" cy="2114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0FB7CA-EA39-D441-9A78-80663430535A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0" name="Picture 9" descr="Chart, waterfall chart&#10;&#10;Description automatically generated">
            <a:extLst>
              <a:ext uri="{FF2B5EF4-FFF2-40B4-BE49-F238E27FC236}">
                <a16:creationId xmlns:a16="http://schemas.microsoft.com/office/drawing/2014/main" id="{DCC09644-8C30-8F4D-832F-9BAA7EA983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43" t="15707" r="23349" b="8471"/>
          <a:stretch/>
        </p:blipFill>
        <p:spPr>
          <a:xfrm>
            <a:off x="6752749" y="891509"/>
            <a:ext cx="4887445" cy="57804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95EA86-A010-C14C-B8CD-33FFCFAAE185}"/>
              </a:ext>
            </a:extLst>
          </p:cNvPr>
          <p:cNvSpPr txBox="1"/>
          <p:nvPr/>
        </p:nvSpPr>
        <p:spPr>
          <a:xfrm>
            <a:off x="2416330" y="143976"/>
            <a:ext cx="6906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+mj-lt"/>
              </a:rPr>
              <a:t>NIK inhibition </a:t>
            </a:r>
            <a:r>
              <a:rPr lang="en-US" sz="3200" b="1" dirty="0" err="1">
                <a:latin typeface="+mj-lt"/>
              </a:rPr>
              <a:t>synergises</a:t>
            </a:r>
            <a:r>
              <a:rPr lang="en-US" sz="3200" b="1" dirty="0">
                <a:latin typeface="+mj-lt"/>
              </a:rPr>
              <a:t> with </a:t>
            </a:r>
            <a:r>
              <a:rPr lang="en-US" sz="3200" b="1" dirty="0" err="1">
                <a:latin typeface="+mj-lt"/>
              </a:rPr>
              <a:t>Venetoclax</a:t>
            </a:r>
            <a:endParaRPr lang="en-US" sz="3200" b="1" dirty="0"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389E38-6FC8-E247-B6A1-8912373A5C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004" t="28125" r="13175" b="50447"/>
          <a:stretch/>
        </p:blipFill>
        <p:spPr bwMode="auto">
          <a:xfrm>
            <a:off x="452232" y="1420262"/>
            <a:ext cx="6106365" cy="46497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4FC4B1F-FDA6-5C4E-A019-11D391556757}"/>
              </a:ext>
            </a:extLst>
          </p:cNvPr>
          <p:cNvSpPr/>
          <p:nvPr/>
        </p:nvSpPr>
        <p:spPr>
          <a:xfrm>
            <a:off x="2316181" y="1364842"/>
            <a:ext cx="418012" cy="224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17D1AA-B83E-E741-B533-3BBB1BE5AA07}"/>
              </a:ext>
            </a:extLst>
          </p:cNvPr>
          <p:cNvSpPr/>
          <p:nvPr/>
        </p:nvSpPr>
        <p:spPr>
          <a:xfrm>
            <a:off x="2416330" y="4086270"/>
            <a:ext cx="418012" cy="224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0E12AFDD-2370-A340-B5B7-DD12A0861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679" y="6499921"/>
            <a:ext cx="23439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/>
              <a:t>Burley et al,  Cancers 2022</a:t>
            </a:r>
          </a:p>
        </p:txBody>
      </p:sp>
    </p:spTree>
    <p:extLst>
      <p:ext uri="{BB962C8B-B14F-4D97-AF65-F5344CB8AC3E}">
        <p14:creationId xmlns:p14="http://schemas.microsoft.com/office/powerpoint/2010/main" val="1722770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91BA23-F538-1F44-88E4-732DD893C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784" y="6460435"/>
            <a:ext cx="506896" cy="2114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0FB7CA-EA39-D441-9A78-80663430535A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2437CD9-1B4B-3147-BDBA-6DE58141F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9227" y="287975"/>
            <a:ext cx="2241319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altLang="ja-JP" b="1" dirty="0">
                <a:solidFill>
                  <a:schemeClr val="tx1"/>
                </a:solidFill>
                <a:ea typeface="MS ??" charset="-128"/>
                <a:cs typeface="Times New Roman" pitchFamily="18" charset="0"/>
              </a:rPr>
              <a:t>Conclusions </a:t>
            </a:r>
            <a:endParaRPr lang="en-US" altLang="ja-JP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7B1C89-988E-0740-A6A7-F744BC2EA9E7}"/>
              </a:ext>
            </a:extLst>
          </p:cNvPr>
          <p:cNvSpPr txBox="1"/>
          <p:nvPr/>
        </p:nvSpPr>
        <p:spPr>
          <a:xfrm>
            <a:off x="876045" y="1105123"/>
            <a:ext cx="104399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Migration of CLL cells is essential for their survival and proliferation.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There are clear transcriptomic differences in FAK and TLR related genes between CLL cells migrate and those that don’t.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TLR9 induced activation of CLL cells is via FAK, NF-</a:t>
            </a:r>
            <a:r>
              <a:rPr lang="en-GB" b="1" dirty="0">
                <a:latin typeface="Symbol" panose="05050102010706020507" pitchFamily="18" charset="2"/>
              </a:rPr>
              <a:t>k</a:t>
            </a:r>
            <a:r>
              <a:rPr lang="en-US" dirty="0"/>
              <a:t>B and STAT3 and results in increased tumor cell migration.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There  is a differential response to TLR9 activation both between M-CLL and U-CLL cells and within the U-CLL population.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TLR9 signaling  is a potential resistance mechanism to BTK inhibition but dual targeting of the BCR and TLR9 pathways is synergistic.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Targeting NIK inhibits migration and has the potential to </a:t>
            </a:r>
            <a:r>
              <a:rPr lang="en-US" dirty="0" err="1"/>
              <a:t>synergise</a:t>
            </a:r>
            <a:r>
              <a:rPr lang="en-US" dirty="0"/>
              <a:t> with </a:t>
            </a:r>
            <a:r>
              <a:rPr lang="en-US" dirty="0" err="1"/>
              <a:t>venetoclax</a:t>
            </a:r>
            <a:r>
              <a:rPr lang="en-US" dirty="0"/>
              <a:t> to kill lymph node resident CLL cells.  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6918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08DDECD-9EDC-9346-94BC-879A8F973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613" y="0"/>
            <a:ext cx="3765336" cy="157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5AE5BF-6816-9149-8B08-A52C56CB2E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784" y="6460435"/>
            <a:ext cx="506896" cy="2114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0FB7CA-EA39-D441-9A78-80663430535A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35CD7A-5998-654D-8A85-C823B645C864}"/>
              </a:ext>
            </a:extLst>
          </p:cNvPr>
          <p:cNvSpPr txBox="1"/>
          <p:nvPr/>
        </p:nvSpPr>
        <p:spPr>
          <a:xfrm>
            <a:off x="5497397" y="6335339"/>
            <a:ext cx="1026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Thank you to all the patients that donated blood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AA7CD7-F1FB-574C-9684-F48CBDA26B8C}"/>
              </a:ext>
            </a:extLst>
          </p:cNvPr>
          <p:cNvSpPr txBox="1"/>
          <p:nvPr/>
        </p:nvSpPr>
        <p:spPr>
          <a:xfrm>
            <a:off x="4147925" y="1527478"/>
            <a:ext cx="2698944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KCL/KCH</a:t>
            </a:r>
          </a:p>
          <a:p>
            <a:r>
              <a:rPr lang="en-US" dirty="0">
                <a:latin typeface="+mj-lt"/>
              </a:rPr>
              <a:t>Marta </a:t>
            </a:r>
            <a:r>
              <a:rPr lang="en-US" dirty="0" err="1">
                <a:latin typeface="+mj-lt"/>
              </a:rPr>
              <a:t>Pasikowska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Emma Halliwell</a:t>
            </a:r>
          </a:p>
          <a:p>
            <a:r>
              <a:rPr lang="en-US" dirty="0">
                <a:latin typeface="+mj-lt"/>
              </a:rPr>
              <a:t>Steve Devereux</a:t>
            </a:r>
          </a:p>
          <a:p>
            <a:r>
              <a:rPr lang="en-US" dirty="0">
                <a:latin typeface="+mj-lt"/>
              </a:rPr>
              <a:t>Barnaby Clark</a:t>
            </a:r>
          </a:p>
          <a:p>
            <a:endParaRPr lang="en-US" dirty="0">
              <a:latin typeface="+mj-lt"/>
            </a:endParaRPr>
          </a:p>
          <a:p>
            <a:r>
              <a:rPr lang="en-GB" b="1" dirty="0">
                <a:solidFill>
                  <a:srgbClr val="FF0000"/>
                </a:solidFill>
              </a:rPr>
              <a:t>Barts Cancer Institute</a:t>
            </a:r>
          </a:p>
          <a:p>
            <a:r>
              <a:rPr lang="en-GB" dirty="0">
                <a:latin typeface="+mj-lt"/>
              </a:rPr>
              <a:t>Eve Coulter</a:t>
            </a:r>
          </a:p>
          <a:p>
            <a:endParaRPr lang="en-US" dirty="0">
              <a:latin typeface="+mj-lt"/>
            </a:endParaRPr>
          </a:p>
          <a:p>
            <a:r>
              <a:rPr lang="en-GB" b="1" dirty="0" err="1">
                <a:solidFill>
                  <a:srgbClr val="FF0000"/>
                </a:solidFill>
              </a:rPr>
              <a:t>Josep</a:t>
            </a:r>
            <a:r>
              <a:rPr lang="en-GB" b="1" dirty="0">
                <a:solidFill>
                  <a:srgbClr val="FF0000"/>
                </a:solidFill>
              </a:rPr>
              <a:t> Carreras Leukaemia </a:t>
            </a:r>
          </a:p>
          <a:p>
            <a:r>
              <a:rPr lang="en-GB" b="1" dirty="0">
                <a:solidFill>
                  <a:srgbClr val="FF0000"/>
                </a:solidFill>
              </a:rPr>
              <a:t>Research Institute</a:t>
            </a:r>
          </a:p>
          <a:p>
            <a:r>
              <a:rPr lang="en-GB" dirty="0">
                <a:latin typeface="+mj-lt"/>
              </a:rPr>
              <a:t>Nuria </a:t>
            </a:r>
            <a:r>
              <a:rPr lang="en-GB" dirty="0" err="1">
                <a:latin typeface="+mj-lt"/>
              </a:rPr>
              <a:t>Profitos-Peleja</a:t>
            </a:r>
            <a:endParaRPr lang="en-GB" dirty="0">
              <a:latin typeface="+mj-lt"/>
            </a:endParaRPr>
          </a:p>
          <a:p>
            <a:endParaRPr lang="en-GB" dirty="0">
              <a:latin typeface="+mj-lt"/>
            </a:endParaRPr>
          </a:p>
          <a:p>
            <a:r>
              <a:rPr lang="en-GB" b="1" dirty="0">
                <a:solidFill>
                  <a:srgbClr val="FF0000"/>
                </a:solidFill>
              </a:rPr>
              <a:t>University of Brighton</a:t>
            </a:r>
          </a:p>
          <a:p>
            <a:r>
              <a:rPr lang="en-US" dirty="0">
                <a:latin typeface="+mj-lt"/>
              </a:rPr>
              <a:t>Andrew </a:t>
            </a:r>
            <a:r>
              <a:rPr lang="en-US" dirty="0" err="1">
                <a:latin typeface="+mj-lt"/>
              </a:rPr>
              <a:t>Hesketh</a:t>
            </a:r>
            <a:endParaRPr lang="en-US" dirty="0">
              <a:latin typeface="+mj-lt"/>
            </a:endParaRPr>
          </a:p>
          <a:p>
            <a:r>
              <a:rPr lang="en-US" dirty="0" err="1">
                <a:latin typeface="+mj-lt"/>
              </a:rPr>
              <a:t>Giselda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Bucca</a:t>
            </a:r>
            <a:r>
              <a:rPr lang="en-GB" dirty="0">
                <a:latin typeface="+mj-lt"/>
              </a:rPr>
              <a:t> </a:t>
            </a:r>
          </a:p>
          <a:p>
            <a:r>
              <a:rPr lang="en-GB" dirty="0">
                <a:latin typeface="+mj-lt"/>
              </a:rPr>
              <a:t>Colin Smith</a:t>
            </a:r>
          </a:p>
          <a:p>
            <a:endParaRPr lang="en-US" dirty="0">
              <a:solidFill>
                <a:schemeClr val="accent6"/>
              </a:solidFill>
              <a:latin typeface="+mj-lt"/>
            </a:endParaRP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59EDDB-C68A-6948-90D8-A25A75F34693}"/>
              </a:ext>
            </a:extLst>
          </p:cNvPr>
          <p:cNvSpPr txBox="1"/>
          <p:nvPr/>
        </p:nvSpPr>
        <p:spPr>
          <a:xfrm>
            <a:off x="7063456" y="1527478"/>
            <a:ext cx="3258841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University of Birmingham</a:t>
            </a:r>
          </a:p>
          <a:p>
            <a:r>
              <a:rPr lang="en-US" dirty="0">
                <a:latin typeface="+mj-lt"/>
              </a:rPr>
              <a:t>Tanja Stankovic</a:t>
            </a:r>
          </a:p>
          <a:p>
            <a:r>
              <a:rPr lang="en-GB" dirty="0">
                <a:latin typeface="+mj-lt"/>
              </a:rPr>
              <a:t>Angelo </a:t>
            </a:r>
            <a:r>
              <a:rPr lang="en-GB" dirty="0" err="1">
                <a:latin typeface="+mj-lt"/>
              </a:rPr>
              <a:t>Agathanggelou</a:t>
            </a:r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Ceri </a:t>
            </a:r>
            <a:r>
              <a:rPr lang="en-GB" dirty="0" err="1">
                <a:latin typeface="+mj-lt"/>
              </a:rPr>
              <a:t>Oldreive</a:t>
            </a:r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Nicholas Davies</a:t>
            </a:r>
          </a:p>
          <a:p>
            <a:endParaRPr lang="en-GB" dirty="0">
              <a:latin typeface="+mj-lt"/>
            </a:endParaRPr>
          </a:p>
          <a:p>
            <a:r>
              <a:rPr lang="en-US" b="1" dirty="0">
                <a:solidFill>
                  <a:srgbClr val="FF0000"/>
                </a:solidFill>
              </a:rPr>
              <a:t>University of Liverpool</a:t>
            </a:r>
          </a:p>
          <a:p>
            <a:r>
              <a:rPr lang="en-GB" b="1" dirty="0" err="1"/>
              <a:t>Triantafillos</a:t>
            </a:r>
            <a:r>
              <a:rPr lang="en-GB" b="1" dirty="0"/>
              <a:t> </a:t>
            </a:r>
            <a:r>
              <a:rPr lang="en-GB" b="1" dirty="0" err="1"/>
              <a:t>Liloglou</a:t>
            </a:r>
            <a:endParaRPr lang="en-GB" b="1" dirty="0"/>
          </a:p>
          <a:p>
            <a:endParaRPr lang="en-US" b="1" dirty="0">
              <a:latin typeface="+mj-lt"/>
            </a:endParaRPr>
          </a:p>
          <a:p>
            <a:r>
              <a:rPr lang="en-GB" b="1" dirty="0">
                <a:solidFill>
                  <a:srgbClr val="FF0000"/>
                </a:solidFill>
              </a:rPr>
              <a:t>German Cancer Research </a:t>
            </a:r>
            <a:r>
              <a:rPr lang="en-GB" b="1" dirty="0" err="1">
                <a:solidFill>
                  <a:srgbClr val="FF0000"/>
                </a:solidFill>
              </a:rPr>
              <a:t>Center</a:t>
            </a:r>
            <a:endParaRPr lang="en-GB" b="1" dirty="0">
              <a:solidFill>
                <a:srgbClr val="FF0000"/>
              </a:solidFill>
            </a:endParaRPr>
          </a:p>
          <a:p>
            <a:r>
              <a:rPr lang="en-GB" dirty="0">
                <a:latin typeface="+mj-lt"/>
              </a:rPr>
              <a:t>Martina </a:t>
            </a:r>
            <a:r>
              <a:rPr lang="en-GB" dirty="0" err="1">
                <a:latin typeface="+mj-lt"/>
              </a:rPr>
              <a:t>Seiffert</a:t>
            </a:r>
            <a:endParaRPr lang="en-GB" dirty="0">
              <a:latin typeface="+mj-lt"/>
            </a:endParaRPr>
          </a:p>
          <a:p>
            <a:r>
              <a:rPr lang="en-GB" dirty="0">
                <a:latin typeface="+mj-lt"/>
              </a:rPr>
              <a:t>Ralph Schulz</a:t>
            </a:r>
          </a:p>
          <a:p>
            <a:endParaRPr lang="en-US" dirty="0"/>
          </a:p>
          <a:p>
            <a:r>
              <a:rPr lang="en-GB" b="1" dirty="0">
                <a:solidFill>
                  <a:srgbClr val="FF0000"/>
                </a:solidFill>
              </a:rPr>
              <a:t>University of Strathclyde</a:t>
            </a:r>
          </a:p>
          <a:p>
            <a:r>
              <a:rPr lang="en-GB" b="1" dirty="0"/>
              <a:t>Simon Mackey</a:t>
            </a:r>
          </a:p>
          <a:p>
            <a:endParaRPr lang="en-GB" dirty="0">
              <a:latin typeface="+mj-lt"/>
            </a:endParaRPr>
          </a:p>
          <a:p>
            <a:endParaRPr lang="en-US" b="1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44545E-4D95-5C41-AE3F-528453BEC2E3}"/>
              </a:ext>
            </a:extLst>
          </p:cNvPr>
          <p:cNvSpPr txBox="1"/>
          <p:nvPr/>
        </p:nvSpPr>
        <p:spPr>
          <a:xfrm>
            <a:off x="4270582" y="3977640"/>
            <a:ext cx="184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0571759-7D9A-9443-A63C-1E57F758C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4" y="236724"/>
            <a:ext cx="1730304" cy="87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B631084-D05A-D649-A23F-FCAB8AEC6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357" y="-16754"/>
            <a:ext cx="2995987" cy="137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2448687-014B-EB46-84AE-FD863E800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929" y="184152"/>
            <a:ext cx="2641609" cy="92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3AD6AD-FBBE-9543-B64B-A9457E1E9AD6}"/>
              </a:ext>
            </a:extLst>
          </p:cNvPr>
          <p:cNvSpPr txBox="1"/>
          <p:nvPr/>
        </p:nvSpPr>
        <p:spPr>
          <a:xfrm>
            <a:off x="1374977" y="935916"/>
            <a:ext cx="234620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+mj-lt"/>
            </a:endParaRPr>
          </a:p>
          <a:p>
            <a:r>
              <a:rPr lang="en-US" b="1" dirty="0">
                <a:solidFill>
                  <a:srgbClr val="FF0000"/>
                </a:solidFill>
              </a:rPr>
              <a:t>Brighton and Sussex </a:t>
            </a:r>
          </a:p>
          <a:p>
            <a:r>
              <a:rPr lang="en-US" b="1" dirty="0">
                <a:solidFill>
                  <a:srgbClr val="FF0000"/>
                </a:solidFill>
              </a:rPr>
              <a:t>Medical school</a:t>
            </a:r>
          </a:p>
          <a:p>
            <a:r>
              <a:rPr lang="en-US" b="1" dirty="0"/>
              <a:t>Chris Pepper</a:t>
            </a:r>
          </a:p>
          <a:p>
            <a:r>
              <a:rPr lang="en-US" b="1" dirty="0"/>
              <a:t>Emma Kennedy</a:t>
            </a:r>
          </a:p>
          <a:p>
            <a:r>
              <a:rPr lang="en-US" b="1" dirty="0"/>
              <a:t>Tom Burley</a:t>
            </a:r>
          </a:p>
          <a:p>
            <a:r>
              <a:rPr lang="en-US" b="1" dirty="0"/>
              <a:t>Simon Mitchel</a:t>
            </a:r>
            <a:r>
              <a:rPr lang="en-US" b="1" dirty="0">
                <a:latin typeface="+mj-lt"/>
              </a:rPr>
              <a:t>l</a:t>
            </a:r>
          </a:p>
          <a:p>
            <a:r>
              <a:rPr lang="en-US" dirty="0">
                <a:latin typeface="+mj-lt"/>
              </a:rPr>
              <a:t>Eleni </a:t>
            </a:r>
            <a:r>
              <a:rPr lang="en-US" dirty="0" err="1">
                <a:latin typeface="+mj-lt"/>
              </a:rPr>
              <a:t>Ladikou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Kim Sharp</a:t>
            </a:r>
          </a:p>
          <a:p>
            <a:r>
              <a:rPr lang="en-US" dirty="0">
                <a:latin typeface="+mj-lt"/>
              </a:rPr>
              <a:t>Tim </a:t>
            </a:r>
            <a:r>
              <a:rPr lang="en-US" dirty="0" err="1">
                <a:latin typeface="+mj-lt"/>
              </a:rPr>
              <a:t>Chevassut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Iona Ashworth</a:t>
            </a:r>
          </a:p>
          <a:p>
            <a:r>
              <a:rPr lang="en-US" dirty="0">
                <a:latin typeface="+mj-lt"/>
              </a:rPr>
              <a:t>Gemma Hamilton</a:t>
            </a:r>
          </a:p>
          <a:p>
            <a:endParaRPr lang="en-US" b="1" dirty="0">
              <a:latin typeface="+mj-lt"/>
            </a:endParaRPr>
          </a:p>
          <a:p>
            <a:r>
              <a:rPr lang="en-US" b="1" dirty="0">
                <a:solidFill>
                  <a:srgbClr val="FF0000"/>
                </a:solidFill>
              </a:rPr>
              <a:t>BSUHT</a:t>
            </a:r>
          </a:p>
          <a:p>
            <a:r>
              <a:rPr lang="en-US" b="1" dirty="0"/>
              <a:t>Roz Johnston</a:t>
            </a:r>
          </a:p>
          <a:p>
            <a:r>
              <a:rPr lang="en-US" dirty="0">
                <a:latin typeface="+mj-lt"/>
              </a:rPr>
              <a:t>Kat Chamberlain</a:t>
            </a:r>
          </a:p>
          <a:p>
            <a:r>
              <a:rPr lang="en-US" dirty="0">
                <a:latin typeface="+mj-lt"/>
              </a:rPr>
              <a:t>Dora </a:t>
            </a:r>
            <a:r>
              <a:rPr lang="en-US" dirty="0" err="1">
                <a:latin typeface="+mj-lt"/>
              </a:rPr>
              <a:t>Bak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Blaz</a:t>
            </a:r>
            <a:endParaRPr lang="en-US" dirty="0">
              <a:latin typeface="+mj-lt"/>
            </a:endParaRPr>
          </a:p>
          <a:p>
            <a:endParaRPr lang="en-US" b="1" dirty="0">
              <a:latin typeface="+mj-lt"/>
            </a:endParaRPr>
          </a:p>
          <a:p>
            <a:r>
              <a:rPr lang="en-US" b="1" dirty="0">
                <a:solidFill>
                  <a:srgbClr val="FF0000"/>
                </a:solidFill>
              </a:rPr>
              <a:t>University of Cardiff</a:t>
            </a:r>
          </a:p>
          <a:p>
            <a:r>
              <a:rPr lang="en-US" dirty="0">
                <a:latin typeface="+mj-lt"/>
              </a:rPr>
              <a:t>Beth </a:t>
            </a:r>
            <a:r>
              <a:rPr lang="en-US" dirty="0" err="1">
                <a:latin typeface="+mj-lt"/>
              </a:rPr>
              <a:t>Walsby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Chris </a:t>
            </a:r>
            <a:r>
              <a:rPr lang="en-US" dirty="0" err="1">
                <a:latin typeface="+mj-lt"/>
              </a:rPr>
              <a:t>Fegan</a:t>
            </a:r>
            <a:endParaRPr lang="en-US" dirty="0">
              <a:latin typeface="+mj-lt"/>
            </a:endParaRPr>
          </a:p>
          <a:p>
            <a:endParaRPr lang="en-US" b="1" dirty="0">
              <a:latin typeface="+mj-lt"/>
            </a:endParaRPr>
          </a:p>
          <a:p>
            <a:endParaRPr lang="en-US" b="1" dirty="0">
              <a:latin typeface="+mj-lt"/>
            </a:endParaRPr>
          </a:p>
          <a:p>
            <a:endParaRPr lang="en-US" b="1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797EA75-24D0-7249-A5D3-CD14DECE6624}"/>
              </a:ext>
            </a:extLst>
          </p:cNvPr>
          <p:cNvGrpSpPr/>
          <p:nvPr/>
        </p:nvGrpSpPr>
        <p:grpSpPr>
          <a:xfrm>
            <a:off x="1233868" y="308564"/>
            <a:ext cx="9265541" cy="6483156"/>
            <a:chOff x="1725815" y="291828"/>
            <a:chExt cx="8706522" cy="6307428"/>
          </a:xfrm>
        </p:grpSpPr>
        <p:pic>
          <p:nvPicPr>
            <p:cNvPr id="12" name="Picture 11" descr="A group of children posing for a photo&#10;&#10;Description automatically generated with low confidence">
              <a:extLst>
                <a:ext uri="{FF2B5EF4-FFF2-40B4-BE49-F238E27FC236}">
                  <a16:creationId xmlns:a16="http://schemas.microsoft.com/office/drawing/2014/main" id="{99D308B9-942C-8D4E-9438-07B328385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1725815" y="291828"/>
              <a:ext cx="8706522" cy="6307428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B65569E-236C-7D4E-9046-535A61471C41}"/>
                </a:ext>
              </a:extLst>
            </p:cNvPr>
            <p:cNvSpPr/>
            <p:nvPr/>
          </p:nvSpPr>
          <p:spPr>
            <a:xfrm>
              <a:off x="6382848" y="1742739"/>
              <a:ext cx="670560" cy="806824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0B2D75C-640E-6948-8393-53BAE43BCC4A}"/>
                </a:ext>
              </a:extLst>
            </p:cNvPr>
            <p:cNvSpPr/>
            <p:nvPr/>
          </p:nvSpPr>
          <p:spPr>
            <a:xfrm>
              <a:off x="4796070" y="2712720"/>
              <a:ext cx="670560" cy="806824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A827964-08EE-BB44-A3E4-B343DC07DF42}"/>
                </a:ext>
              </a:extLst>
            </p:cNvPr>
            <p:cNvSpPr/>
            <p:nvPr/>
          </p:nvSpPr>
          <p:spPr>
            <a:xfrm>
              <a:off x="4729813" y="1781003"/>
              <a:ext cx="670560" cy="806824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0828F76-44C5-4944-94FE-2732FEFF4A32}"/>
                </a:ext>
              </a:extLst>
            </p:cNvPr>
            <p:cNvSpPr/>
            <p:nvPr/>
          </p:nvSpPr>
          <p:spPr>
            <a:xfrm>
              <a:off x="3630391" y="1377591"/>
              <a:ext cx="670560" cy="806824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E53FACF-856C-404B-B188-A59570FA5EF5}"/>
                </a:ext>
              </a:extLst>
            </p:cNvPr>
            <p:cNvSpPr txBox="1"/>
            <p:nvPr/>
          </p:nvSpPr>
          <p:spPr>
            <a:xfrm>
              <a:off x="6382848" y="1310961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Chris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CEFFAF7-2A19-5740-A99E-C8BA1ADF5B41}"/>
                </a:ext>
              </a:extLst>
            </p:cNvPr>
            <p:cNvSpPr txBox="1"/>
            <p:nvPr/>
          </p:nvSpPr>
          <p:spPr>
            <a:xfrm>
              <a:off x="4716510" y="795227"/>
              <a:ext cx="80823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Tom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&amp;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Emma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E264C08-4F0C-FC4D-BC7C-E33E25542761}"/>
                </a:ext>
              </a:extLst>
            </p:cNvPr>
            <p:cNvSpPr txBox="1"/>
            <p:nvPr/>
          </p:nvSpPr>
          <p:spPr>
            <a:xfrm>
              <a:off x="3562680" y="841528"/>
              <a:ext cx="8018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Simon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005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0CCED9-A369-6641-9D36-32DB4ED524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784" y="6460435"/>
            <a:ext cx="506896" cy="2114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0FB7CA-EA39-D441-9A78-80663430535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294609F9-1EAE-7542-B348-D63BE3C85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426" y="-33338"/>
            <a:ext cx="8686800" cy="16002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en-US" b="1" dirty="0">
                <a:solidFill>
                  <a:schemeClr val="tx1"/>
                </a:solidFill>
              </a:rPr>
              <a:t>CLL is a multi </a:t>
            </a:r>
            <a:r>
              <a:rPr lang="en-US" altLang="en-US" b="1" dirty="0">
                <a:solidFill>
                  <a:schemeClr val="tx1"/>
                </a:solidFill>
                <a:cs typeface="Arial"/>
              </a:rPr>
              <a:t>compartment</a:t>
            </a:r>
            <a:r>
              <a:rPr lang="en-US" altLang="en-US" b="1" dirty="0">
                <a:solidFill>
                  <a:schemeClr val="tx1"/>
                </a:solidFill>
              </a:rPr>
              <a:t> disease</a:t>
            </a:r>
            <a:br>
              <a:rPr lang="en-US" altLang="en-US" b="1" dirty="0">
                <a:solidFill>
                  <a:schemeClr val="tx1"/>
                </a:solidFill>
              </a:rPr>
            </a:br>
            <a:endParaRPr lang="en-US" altLang="en-US" b="1" dirty="0">
              <a:solidFill>
                <a:schemeClr val="tx1"/>
              </a:solidFill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52814C8-D1E0-E848-9B84-85C361BF13F6}"/>
              </a:ext>
            </a:extLst>
          </p:cNvPr>
          <p:cNvSpPr/>
          <p:nvPr/>
        </p:nvSpPr>
        <p:spPr>
          <a:xfrm>
            <a:off x="5472113" y="2997200"/>
            <a:ext cx="1131887" cy="4143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4" name="Curved Left Arrow 73">
            <a:extLst>
              <a:ext uri="{FF2B5EF4-FFF2-40B4-BE49-F238E27FC236}">
                <a16:creationId xmlns:a16="http://schemas.microsoft.com/office/drawing/2014/main" id="{F414B5DF-143E-EA4A-B4C1-7F652FC3B13B}"/>
              </a:ext>
            </a:extLst>
          </p:cNvPr>
          <p:cNvSpPr>
            <a:spLocks noChangeArrowheads="1"/>
          </p:cNvSpPr>
          <p:nvPr/>
        </p:nvSpPr>
        <p:spPr bwMode="auto">
          <a:xfrm rot="10157476">
            <a:off x="3010820" y="2600743"/>
            <a:ext cx="1908176" cy="1890713"/>
          </a:xfrm>
          <a:prstGeom prst="curvedLeftArrow">
            <a:avLst>
              <a:gd name="adj1" fmla="val 7935"/>
              <a:gd name="adj2" fmla="val 50000"/>
              <a:gd name="adj3" fmla="val 2500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  <a:p>
            <a:pPr algn="ctr" eaLnBrk="1" hangingPunct="1"/>
            <a:endParaRPr lang="en-US" altLang="en-US"/>
          </a:p>
          <a:p>
            <a:pPr algn="ctr" eaLnBrk="1" hangingPunct="1"/>
            <a:endParaRPr lang="en-US" altLang="en-US"/>
          </a:p>
          <a:p>
            <a:pPr algn="ctr" eaLnBrk="1" hangingPunct="1"/>
            <a:endParaRPr lang="en-US" altLang="en-US"/>
          </a:p>
        </p:txBody>
      </p:sp>
      <p:sp>
        <p:nvSpPr>
          <p:cNvPr id="75" name="Curved Left Arrow 74">
            <a:extLst>
              <a:ext uri="{FF2B5EF4-FFF2-40B4-BE49-F238E27FC236}">
                <a16:creationId xmlns:a16="http://schemas.microsoft.com/office/drawing/2014/main" id="{AB8966FD-CAEC-F543-8B83-38B924FAABB8}"/>
              </a:ext>
            </a:extLst>
          </p:cNvPr>
          <p:cNvSpPr>
            <a:spLocks noChangeArrowheads="1"/>
          </p:cNvSpPr>
          <p:nvPr/>
        </p:nvSpPr>
        <p:spPr bwMode="auto">
          <a:xfrm rot="-1010268">
            <a:off x="6089555" y="2172932"/>
            <a:ext cx="1908175" cy="1890713"/>
          </a:xfrm>
          <a:prstGeom prst="curvedLeftArrow">
            <a:avLst>
              <a:gd name="adj1" fmla="val 7935"/>
              <a:gd name="adj2" fmla="val 50000"/>
              <a:gd name="adj3" fmla="val 25002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altLang="en-US"/>
          </a:p>
          <a:p>
            <a:pPr algn="ctr" eaLnBrk="1" hangingPunct="1"/>
            <a:endParaRPr lang="en-US" altLang="en-US"/>
          </a:p>
          <a:p>
            <a:pPr algn="ctr" eaLnBrk="1" hangingPunct="1"/>
            <a:endParaRPr lang="en-US" altLang="en-US"/>
          </a:p>
          <a:p>
            <a:pPr algn="ctr" eaLnBrk="1" hangingPunct="1"/>
            <a:endParaRPr lang="en-US" altLang="en-US"/>
          </a:p>
        </p:txBody>
      </p:sp>
      <p:sp>
        <p:nvSpPr>
          <p:cNvPr id="76" name="TextBox 27">
            <a:extLst>
              <a:ext uri="{FF2B5EF4-FFF2-40B4-BE49-F238E27FC236}">
                <a16:creationId xmlns:a16="http://schemas.microsoft.com/office/drawing/2014/main" id="{DB63A022-3878-6545-9AB4-A63237F04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0244" y="4205374"/>
            <a:ext cx="337343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Peripheral blood:</a:t>
            </a:r>
            <a:endParaRPr lang="en-US" altLang="en-US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9902AB8-C70C-1441-AD59-5E95A42FFA18}"/>
              </a:ext>
            </a:extLst>
          </p:cNvPr>
          <p:cNvSpPr txBox="1"/>
          <p:nvPr/>
        </p:nvSpPr>
        <p:spPr>
          <a:xfrm>
            <a:off x="375193" y="1021395"/>
            <a:ext cx="3141663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latin typeface="Arial" pitchFamily="34" charset="0"/>
              </a:rPr>
              <a:t>Lymph-node:</a:t>
            </a:r>
          </a:p>
        </p:txBody>
      </p:sp>
      <p:sp>
        <p:nvSpPr>
          <p:cNvPr id="78" name="TextBox 30">
            <a:extLst>
              <a:ext uri="{FF2B5EF4-FFF2-40B4-BE49-F238E27FC236}">
                <a16:creationId xmlns:a16="http://schemas.microsoft.com/office/drawing/2014/main" id="{0E5C86D4-4033-0B47-9B1D-EAC1AB7CD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459" y="5576947"/>
            <a:ext cx="25590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err="1"/>
              <a:t>Herishanu</a:t>
            </a:r>
            <a:r>
              <a:rPr lang="en-US" altLang="en-US" sz="1400"/>
              <a:t> </a:t>
            </a:r>
            <a:r>
              <a:rPr lang="en-US" altLang="en-US" sz="1400" i="1"/>
              <a:t>et al</a:t>
            </a:r>
            <a:r>
              <a:rPr lang="en-US" altLang="en-US" sz="1400"/>
              <a:t> 2011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Patten </a:t>
            </a:r>
            <a:r>
              <a:rPr lang="en-US" altLang="en-US" sz="1400" i="1"/>
              <a:t>et al </a:t>
            </a:r>
            <a:r>
              <a:rPr lang="en-US" altLang="en-US" sz="1400"/>
              <a:t>2008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err="1"/>
              <a:t>Buggins</a:t>
            </a:r>
            <a:r>
              <a:rPr lang="en-US" altLang="en-US" sz="1400"/>
              <a:t> </a:t>
            </a:r>
            <a:r>
              <a:rPr lang="en-US" altLang="en-US" sz="1400" i="1"/>
              <a:t>et al </a:t>
            </a:r>
            <a:r>
              <a:rPr lang="en-US" altLang="en-US" sz="1400"/>
              <a:t>2010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err="1"/>
              <a:t>Pasikowska</a:t>
            </a:r>
            <a:r>
              <a:rPr lang="en-US" altLang="en-US" sz="1400"/>
              <a:t> </a:t>
            </a:r>
            <a:r>
              <a:rPr lang="en-US" altLang="en-US" sz="1400" i="1"/>
              <a:t>et al </a:t>
            </a:r>
            <a:r>
              <a:rPr lang="en-US" altLang="en-US" sz="1400"/>
              <a:t>2016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FC6A118-E78C-E344-99BE-F72F550F78CF}"/>
              </a:ext>
            </a:extLst>
          </p:cNvPr>
          <p:cNvGrpSpPr/>
          <p:nvPr/>
        </p:nvGrpSpPr>
        <p:grpSpPr>
          <a:xfrm>
            <a:off x="4935865" y="4327326"/>
            <a:ext cx="2663480" cy="1873804"/>
            <a:chOff x="965091" y="2407429"/>
            <a:chExt cx="2022754" cy="1352832"/>
          </a:xfrm>
        </p:grpSpPr>
        <p:pic>
          <p:nvPicPr>
            <p:cNvPr id="80" name="Picture 6">
              <a:extLst>
                <a:ext uri="{FF2B5EF4-FFF2-40B4-BE49-F238E27FC236}">
                  <a16:creationId xmlns:a16="http://schemas.microsoft.com/office/drawing/2014/main" id="{21229B53-E568-1E4A-AFDC-04D2AE454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7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091" y="2407429"/>
              <a:ext cx="2022754" cy="135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7900843D-C72A-1C4F-A4EF-34C6A8ACC2C4}"/>
                </a:ext>
              </a:extLst>
            </p:cNvPr>
            <p:cNvSpPr/>
            <p:nvPr/>
          </p:nvSpPr>
          <p:spPr>
            <a:xfrm>
              <a:off x="1538698" y="2922497"/>
              <a:ext cx="219815" cy="18723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81FC2E90-2A6F-7A42-8402-F4C2DD30A711}"/>
                </a:ext>
              </a:extLst>
            </p:cNvPr>
            <p:cNvSpPr/>
            <p:nvPr/>
          </p:nvSpPr>
          <p:spPr>
            <a:xfrm>
              <a:off x="1357306" y="3115600"/>
              <a:ext cx="219815" cy="18723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C8803275-DCC5-104C-B8DE-A786A76B9584}"/>
                </a:ext>
              </a:extLst>
            </p:cNvPr>
            <p:cNvSpPr/>
            <p:nvPr/>
          </p:nvSpPr>
          <p:spPr>
            <a:xfrm>
              <a:off x="1412011" y="3276141"/>
              <a:ext cx="219815" cy="18723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6CCF920-5287-C14F-B8DE-F7A814EA4FFA}"/>
                </a:ext>
              </a:extLst>
            </p:cNvPr>
            <p:cNvSpPr/>
            <p:nvPr/>
          </p:nvSpPr>
          <p:spPr>
            <a:xfrm>
              <a:off x="1987756" y="3013367"/>
              <a:ext cx="219815" cy="18723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A80CBF13-72B1-7D40-B179-A0E22EAE5C39}"/>
                </a:ext>
              </a:extLst>
            </p:cNvPr>
            <p:cNvSpPr/>
            <p:nvPr/>
          </p:nvSpPr>
          <p:spPr>
            <a:xfrm>
              <a:off x="1179487" y="3507675"/>
              <a:ext cx="219815" cy="18723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BB5A715B-455A-2B4E-848C-496A54B7B1E4}"/>
                </a:ext>
              </a:extLst>
            </p:cNvPr>
            <p:cNvSpPr/>
            <p:nvPr/>
          </p:nvSpPr>
          <p:spPr>
            <a:xfrm>
              <a:off x="1681962" y="3505403"/>
              <a:ext cx="219815" cy="18723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4811FE4B-7812-3045-93B9-132670CC48AB}"/>
                </a:ext>
              </a:extLst>
            </p:cNvPr>
            <p:cNvSpPr/>
            <p:nvPr/>
          </p:nvSpPr>
          <p:spPr>
            <a:xfrm>
              <a:off x="1899492" y="2762329"/>
              <a:ext cx="219815" cy="18723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2BE72431-02BB-8B48-8EB8-73F90AF0A5B1}"/>
                </a:ext>
              </a:extLst>
            </p:cNvPr>
            <p:cNvSpPr/>
            <p:nvPr/>
          </p:nvSpPr>
          <p:spPr>
            <a:xfrm>
              <a:off x="1872784" y="3256637"/>
              <a:ext cx="219815" cy="18723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462DB2C7-3ED6-B543-BE6A-EDDC8F170081}"/>
                </a:ext>
              </a:extLst>
            </p:cNvPr>
            <p:cNvSpPr/>
            <p:nvPr/>
          </p:nvSpPr>
          <p:spPr>
            <a:xfrm>
              <a:off x="1056373" y="3181099"/>
              <a:ext cx="219815" cy="18723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A6102585-6F58-6746-8CA3-234099897BF1}"/>
                </a:ext>
              </a:extLst>
            </p:cNvPr>
            <p:cNvSpPr/>
            <p:nvPr/>
          </p:nvSpPr>
          <p:spPr>
            <a:xfrm>
              <a:off x="2242714" y="2812496"/>
              <a:ext cx="219815" cy="187235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A6C61743-DC28-9E45-B318-8993BDCC5C6F}"/>
                </a:ext>
              </a:extLst>
            </p:cNvPr>
            <p:cNvSpPr/>
            <p:nvPr/>
          </p:nvSpPr>
          <p:spPr>
            <a:xfrm>
              <a:off x="1691098" y="3074897"/>
              <a:ext cx="219815" cy="187235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E490065-F177-C64B-9EED-B76AC61DAC9D}"/>
              </a:ext>
            </a:extLst>
          </p:cNvPr>
          <p:cNvGrpSpPr/>
          <p:nvPr/>
        </p:nvGrpSpPr>
        <p:grpSpPr>
          <a:xfrm>
            <a:off x="3768341" y="704384"/>
            <a:ext cx="2598750" cy="2443336"/>
            <a:chOff x="1146309" y="1082273"/>
            <a:chExt cx="1595688" cy="1831648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7126EA41-428E-5846-821A-1A2700B63232}"/>
                </a:ext>
              </a:extLst>
            </p:cNvPr>
            <p:cNvGrpSpPr/>
            <p:nvPr/>
          </p:nvGrpSpPr>
          <p:grpSpPr>
            <a:xfrm>
              <a:off x="1146309" y="1082273"/>
              <a:ext cx="1595688" cy="1831648"/>
              <a:chOff x="1434166" y="374472"/>
              <a:chExt cx="1863047" cy="2320089"/>
            </a:xfrm>
          </p:grpSpPr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0C84E832-1B26-DA4F-AA5A-728BAA8B7389}"/>
                  </a:ext>
                </a:extLst>
              </p:cNvPr>
              <p:cNvGrpSpPr/>
              <p:nvPr/>
            </p:nvGrpSpPr>
            <p:grpSpPr>
              <a:xfrm>
                <a:off x="1434166" y="374472"/>
                <a:ext cx="1863047" cy="2320089"/>
                <a:chOff x="1450449" y="689619"/>
                <a:chExt cx="3318035" cy="4094875"/>
              </a:xfrm>
            </p:grpSpPr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9A781B4A-64CA-2C4A-A37E-BBC39A151FE8}"/>
                    </a:ext>
                  </a:extLst>
                </p:cNvPr>
                <p:cNvGrpSpPr/>
                <p:nvPr/>
              </p:nvGrpSpPr>
              <p:grpSpPr>
                <a:xfrm>
                  <a:off x="3107691" y="689619"/>
                  <a:ext cx="734975" cy="1907310"/>
                  <a:chOff x="3107691" y="689619"/>
                  <a:chExt cx="734975" cy="1907310"/>
                </a:xfrm>
              </p:grpSpPr>
              <p:grpSp>
                <p:nvGrpSpPr>
                  <p:cNvPr id="128" name="Group 127">
                    <a:extLst>
                      <a:ext uri="{FF2B5EF4-FFF2-40B4-BE49-F238E27FC236}">
                        <a16:creationId xmlns:a16="http://schemas.microsoft.com/office/drawing/2014/main" id="{C46689D0-6BAB-DE42-9254-FA1B1F477502}"/>
                      </a:ext>
                    </a:extLst>
                  </p:cNvPr>
                  <p:cNvGrpSpPr/>
                  <p:nvPr/>
                </p:nvGrpSpPr>
                <p:grpSpPr>
                  <a:xfrm>
                    <a:off x="3107691" y="689619"/>
                    <a:ext cx="734975" cy="1907310"/>
                    <a:chOff x="4060220" y="600073"/>
                    <a:chExt cx="734975" cy="1907310"/>
                  </a:xfrm>
                </p:grpSpPr>
                <p:sp>
                  <p:nvSpPr>
                    <p:cNvPr id="130" name="Arc 129">
                      <a:extLst>
                        <a:ext uri="{FF2B5EF4-FFF2-40B4-BE49-F238E27FC236}">
                          <a16:creationId xmlns:a16="http://schemas.microsoft.com/office/drawing/2014/main" id="{A396BF4A-6EC9-6744-934C-2B5A7BA25E88}"/>
                        </a:ext>
                      </a:extLst>
                    </p:cNvPr>
                    <p:cNvSpPr/>
                    <p:nvPr/>
                  </p:nvSpPr>
                  <p:spPr>
                    <a:xfrm rot="17407507">
                      <a:off x="3818254" y="1530443"/>
                      <a:ext cx="1652677" cy="301204"/>
                    </a:xfrm>
                    <a:prstGeom prst="arc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1" name="Arc 130">
                      <a:extLst>
                        <a:ext uri="{FF2B5EF4-FFF2-40B4-BE49-F238E27FC236}">
                          <a16:creationId xmlns:a16="http://schemas.microsoft.com/office/drawing/2014/main" id="{E985E5E7-7DB8-D441-9716-9FF363218759}"/>
                        </a:ext>
                      </a:extLst>
                    </p:cNvPr>
                    <p:cNvSpPr/>
                    <p:nvPr/>
                  </p:nvSpPr>
                  <p:spPr>
                    <a:xfrm rot="7662844" flipH="1">
                      <a:off x="3384483" y="1275810"/>
                      <a:ext cx="1652677" cy="301204"/>
                    </a:xfrm>
                    <a:prstGeom prst="arc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id="{41435992-AAB6-354E-8825-33817F32BC23}"/>
                      </a:ext>
                    </a:extLst>
                  </p:cNvPr>
                  <p:cNvSpPr/>
                  <p:nvPr/>
                </p:nvSpPr>
                <p:spPr>
                  <a:xfrm>
                    <a:off x="3280931" y="1611851"/>
                    <a:ext cx="252379" cy="227938"/>
                  </a:xfrm>
                  <a:prstGeom prst="ellips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8004AE96-380F-DA41-B75C-5E3B924962E7}"/>
                    </a:ext>
                  </a:extLst>
                </p:cNvPr>
                <p:cNvSpPr/>
                <p:nvPr/>
              </p:nvSpPr>
              <p:spPr>
                <a:xfrm>
                  <a:off x="2417956" y="1514162"/>
                  <a:ext cx="1424722" cy="231194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id="{1D4E85E7-797C-9A46-B99F-5DF32EB39103}"/>
                    </a:ext>
                  </a:extLst>
                </p:cNvPr>
                <p:cNvGrpSpPr/>
                <p:nvPr/>
              </p:nvGrpSpPr>
              <p:grpSpPr>
                <a:xfrm rot="2636654">
                  <a:off x="3398491" y="1167646"/>
                  <a:ext cx="734975" cy="1907310"/>
                  <a:chOff x="3107691" y="689619"/>
                  <a:chExt cx="734975" cy="1907310"/>
                </a:xfrm>
              </p:grpSpPr>
              <p:grpSp>
                <p:nvGrpSpPr>
                  <p:cNvPr id="124" name="Group 123">
                    <a:extLst>
                      <a:ext uri="{FF2B5EF4-FFF2-40B4-BE49-F238E27FC236}">
                        <a16:creationId xmlns:a16="http://schemas.microsoft.com/office/drawing/2014/main" id="{BF5D065A-D11B-3541-A9D1-40FC2231FCC9}"/>
                      </a:ext>
                    </a:extLst>
                  </p:cNvPr>
                  <p:cNvGrpSpPr/>
                  <p:nvPr/>
                </p:nvGrpSpPr>
                <p:grpSpPr>
                  <a:xfrm>
                    <a:off x="3107691" y="689619"/>
                    <a:ext cx="734975" cy="1907310"/>
                    <a:chOff x="4060220" y="600073"/>
                    <a:chExt cx="734975" cy="1907310"/>
                  </a:xfrm>
                </p:grpSpPr>
                <p:sp>
                  <p:nvSpPr>
                    <p:cNvPr id="126" name="Arc 125">
                      <a:extLst>
                        <a:ext uri="{FF2B5EF4-FFF2-40B4-BE49-F238E27FC236}">
                          <a16:creationId xmlns:a16="http://schemas.microsoft.com/office/drawing/2014/main" id="{28E38FE4-3657-6F47-80EB-5C9FE6C632F6}"/>
                        </a:ext>
                      </a:extLst>
                    </p:cNvPr>
                    <p:cNvSpPr/>
                    <p:nvPr/>
                  </p:nvSpPr>
                  <p:spPr>
                    <a:xfrm rot="17407507">
                      <a:off x="3818254" y="1530443"/>
                      <a:ext cx="1652677" cy="301204"/>
                    </a:xfrm>
                    <a:prstGeom prst="arc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7" name="Arc 126">
                      <a:extLst>
                        <a:ext uri="{FF2B5EF4-FFF2-40B4-BE49-F238E27FC236}">
                          <a16:creationId xmlns:a16="http://schemas.microsoft.com/office/drawing/2014/main" id="{6D2DBFB0-AB5B-7541-937E-D04FF2B8F5B8}"/>
                        </a:ext>
                      </a:extLst>
                    </p:cNvPr>
                    <p:cNvSpPr/>
                    <p:nvPr/>
                  </p:nvSpPr>
                  <p:spPr>
                    <a:xfrm rot="7662844" flipH="1">
                      <a:off x="3384483" y="1275810"/>
                      <a:ext cx="1652677" cy="301204"/>
                    </a:xfrm>
                    <a:prstGeom prst="arc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25" name="Oval 124">
                    <a:extLst>
                      <a:ext uri="{FF2B5EF4-FFF2-40B4-BE49-F238E27FC236}">
                        <a16:creationId xmlns:a16="http://schemas.microsoft.com/office/drawing/2014/main" id="{6D801E78-2074-7F47-8AB2-FEAC463B1D79}"/>
                      </a:ext>
                    </a:extLst>
                  </p:cNvPr>
                  <p:cNvSpPr/>
                  <p:nvPr/>
                </p:nvSpPr>
                <p:spPr>
                  <a:xfrm>
                    <a:off x="3280931" y="1611851"/>
                    <a:ext cx="252379" cy="227938"/>
                  </a:xfrm>
                  <a:prstGeom prst="ellips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F3369AE2-B5EE-3842-8174-B825D98FFF11}"/>
                    </a:ext>
                  </a:extLst>
                </p:cNvPr>
                <p:cNvGrpSpPr/>
                <p:nvPr/>
              </p:nvGrpSpPr>
              <p:grpSpPr>
                <a:xfrm rot="16623495">
                  <a:off x="2209868" y="947847"/>
                  <a:ext cx="734975" cy="1907310"/>
                  <a:chOff x="3107691" y="689619"/>
                  <a:chExt cx="734975" cy="1907310"/>
                </a:xfrm>
              </p:grpSpPr>
              <p:grpSp>
                <p:nvGrpSpPr>
                  <p:cNvPr id="120" name="Group 119">
                    <a:extLst>
                      <a:ext uri="{FF2B5EF4-FFF2-40B4-BE49-F238E27FC236}">
                        <a16:creationId xmlns:a16="http://schemas.microsoft.com/office/drawing/2014/main" id="{8E4E72DD-4543-3A48-BB1B-B4890246D0DF}"/>
                      </a:ext>
                    </a:extLst>
                  </p:cNvPr>
                  <p:cNvGrpSpPr/>
                  <p:nvPr/>
                </p:nvGrpSpPr>
                <p:grpSpPr>
                  <a:xfrm>
                    <a:off x="3107691" y="689619"/>
                    <a:ext cx="734975" cy="1907310"/>
                    <a:chOff x="4060220" y="600073"/>
                    <a:chExt cx="734975" cy="1907310"/>
                  </a:xfrm>
                </p:grpSpPr>
                <p:sp>
                  <p:nvSpPr>
                    <p:cNvPr id="122" name="Arc 121">
                      <a:extLst>
                        <a:ext uri="{FF2B5EF4-FFF2-40B4-BE49-F238E27FC236}">
                          <a16:creationId xmlns:a16="http://schemas.microsoft.com/office/drawing/2014/main" id="{E5732510-1E3A-934A-8923-CC5E268599B0}"/>
                        </a:ext>
                      </a:extLst>
                    </p:cNvPr>
                    <p:cNvSpPr/>
                    <p:nvPr/>
                  </p:nvSpPr>
                  <p:spPr>
                    <a:xfrm rot="17407507">
                      <a:off x="3818254" y="1530443"/>
                      <a:ext cx="1652677" cy="301204"/>
                    </a:xfrm>
                    <a:prstGeom prst="arc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  <p:sp>
                  <p:nvSpPr>
                    <p:cNvPr id="123" name="Arc 122">
                      <a:extLst>
                        <a:ext uri="{FF2B5EF4-FFF2-40B4-BE49-F238E27FC236}">
                          <a16:creationId xmlns:a16="http://schemas.microsoft.com/office/drawing/2014/main" id="{FAAE69C4-8067-8D40-B758-0FCF75509D17}"/>
                        </a:ext>
                      </a:extLst>
                    </p:cNvPr>
                    <p:cNvSpPr/>
                    <p:nvPr/>
                  </p:nvSpPr>
                  <p:spPr>
                    <a:xfrm rot="7662844" flipH="1">
                      <a:off x="3384483" y="1275810"/>
                      <a:ext cx="1652677" cy="301204"/>
                    </a:xfrm>
                    <a:prstGeom prst="arc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b="1"/>
                    </a:p>
                  </p:txBody>
                </p:sp>
              </p:grpSp>
              <p:sp>
                <p:nvSpPr>
                  <p:cNvPr id="121" name="Oval 120">
                    <a:extLst>
                      <a:ext uri="{FF2B5EF4-FFF2-40B4-BE49-F238E27FC236}">
                        <a16:creationId xmlns:a16="http://schemas.microsoft.com/office/drawing/2014/main" id="{988C2205-F4B3-194C-8234-96B1C1604413}"/>
                      </a:ext>
                    </a:extLst>
                  </p:cNvPr>
                  <p:cNvSpPr/>
                  <p:nvPr/>
                </p:nvSpPr>
                <p:spPr>
                  <a:xfrm>
                    <a:off x="3280931" y="1611851"/>
                    <a:ext cx="252379" cy="227938"/>
                  </a:xfrm>
                  <a:prstGeom prst="ellips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b="1"/>
                  </a:p>
                </p:txBody>
              </p:sp>
            </p:grpSp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512A1B0E-78E3-C544-B21D-C7469EF5E39F}"/>
                    </a:ext>
                  </a:extLst>
                </p:cNvPr>
                <p:cNvGrpSpPr/>
                <p:nvPr/>
              </p:nvGrpSpPr>
              <p:grpSpPr>
                <a:xfrm rot="4404106">
                  <a:off x="3447341" y="2128244"/>
                  <a:ext cx="734975" cy="1907310"/>
                  <a:chOff x="3107691" y="689619"/>
                  <a:chExt cx="734975" cy="1907310"/>
                </a:xfrm>
              </p:grpSpPr>
              <p:grpSp>
                <p:nvGrpSpPr>
                  <p:cNvPr id="116" name="Group 115">
                    <a:extLst>
                      <a:ext uri="{FF2B5EF4-FFF2-40B4-BE49-F238E27FC236}">
                        <a16:creationId xmlns:a16="http://schemas.microsoft.com/office/drawing/2014/main" id="{0F925686-2FA9-EA46-AD6A-B9E4C9A92785}"/>
                      </a:ext>
                    </a:extLst>
                  </p:cNvPr>
                  <p:cNvGrpSpPr/>
                  <p:nvPr/>
                </p:nvGrpSpPr>
                <p:grpSpPr>
                  <a:xfrm>
                    <a:off x="3107691" y="689619"/>
                    <a:ext cx="734975" cy="1907310"/>
                    <a:chOff x="4060220" y="600073"/>
                    <a:chExt cx="734975" cy="1907310"/>
                  </a:xfrm>
                </p:grpSpPr>
                <p:sp>
                  <p:nvSpPr>
                    <p:cNvPr id="118" name="Arc 117">
                      <a:extLst>
                        <a:ext uri="{FF2B5EF4-FFF2-40B4-BE49-F238E27FC236}">
                          <a16:creationId xmlns:a16="http://schemas.microsoft.com/office/drawing/2014/main" id="{1300EF3B-6C9D-2047-97C7-1444C577E56C}"/>
                        </a:ext>
                      </a:extLst>
                    </p:cNvPr>
                    <p:cNvSpPr/>
                    <p:nvPr/>
                  </p:nvSpPr>
                  <p:spPr>
                    <a:xfrm rot="17407507">
                      <a:off x="3818254" y="1530443"/>
                      <a:ext cx="1652677" cy="301204"/>
                    </a:xfrm>
                    <a:prstGeom prst="arc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9" name="Arc 118">
                      <a:extLst>
                        <a:ext uri="{FF2B5EF4-FFF2-40B4-BE49-F238E27FC236}">
                          <a16:creationId xmlns:a16="http://schemas.microsoft.com/office/drawing/2014/main" id="{A9E841BE-9D03-FB4C-8864-F29939FCC833}"/>
                        </a:ext>
                      </a:extLst>
                    </p:cNvPr>
                    <p:cNvSpPr/>
                    <p:nvPr/>
                  </p:nvSpPr>
                  <p:spPr>
                    <a:xfrm rot="7662844" flipH="1">
                      <a:off x="3384483" y="1275810"/>
                      <a:ext cx="1652677" cy="301204"/>
                    </a:xfrm>
                    <a:prstGeom prst="arc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17" name="Oval 116">
                    <a:extLst>
                      <a:ext uri="{FF2B5EF4-FFF2-40B4-BE49-F238E27FC236}">
                        <a16:creationId xmlns:a16="http://schemas.microsoft.com/office/drawing/2014/main" id="{B199E639-1FEC-DA43-964E-D0CE7A569769}"/>
                      </a:ext>
                    </a:extLst>
                  </p:cNvPr>
                  <p:cNvSpPr/>
                  <p:nvPr/>
                </p:nvSpPr>
                <p:spPr>
                  <a:xfrm>
                    <a:off x="3280931" y="1611851"/>
                    <a:ext cx="252379" cy="227938"/>
                  </a:xfrm>
                  <a:prstGeom prst="ellips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7F13CF14-1239-C443-B153-34F0AFF5F592}"/>
                    </a:ext>
                  </a:extLst>
                </p:cNvPr>
                <p:cNvGrpSpPr/>
                <p:nvPr/>
              </p:nvGrpSpPr>
              <p:grpSpPr>
                <a:xfrm rot="9240498">
                  <a:off x="2722768" y="2877184"/>
                  <a:ext cx="734975" cy="1907310"/>
                  <a:chOff x="3107691" y="689619"/>
                  <a:chExt cx="734975" cy="1907310"/>
                </a:xfrm>
              </p:grpSpPr>
              <p:grpSp>
                <p:nvGrpSpPr>
                  <p:cNvPr id="112" name="Group 111">
                    <a:extLst>
                      <a:ext uri="{FF2B5EF4-FFF2-40B4-BE49-F238E27FC236}">
                        <a16:creationId xmlns:a16="http://schemas.microsoft.com/office/drawing/2014/main" id="{E53ADCF9-1453-EE45-BB00-665E30CB9949}"/>
                      </a:ext>
                    </a:extLst>
                  </p:cNvPr>
                  <p:cNvGrpSpPr/>
                  <p:nvPr/>
                </p:nvGrpSpPr>
                <p:grpSpPr>
                  <a:xfrm>
                    <a:off x="3107691" y="689619"/>
                    <a:ext cx="734975" cy="1907310"/>
                    <a:chOff x="4060220" y="600073"/>
                    <a:chExt cx="734975" cy="1907310"/>
                  </a:xfrm>
                </p:grpSpPr>
                <p:sp>
                  <p:nvSpPr>
                    <p:cNvPr id="114" name="Arc 113">
                      <a:extLst>
                        <a:ext uri="{FF2B5EF4-FFF2-40B4-BE49-F238E27FC236}">
                          <a16:creationId xmlns:a16="http://schemas.microsoft.com/office/drawing/2014/main" id="{CDF80002-1C3D-234E-AE19-57DA426AD950}"/>
                        </a:ext>
                      </a:extLst>
                    </p:cNvPr>
                    <p:cNvSpPr/>
                    <p:nvPr/>
                  </p:nvSpPr>
                  <p:spPr>
                    <a:xfrm rot="17407507">
                      <a:off x="3818254" y="1530443"/>
                      <a:ext cx="1652677" cy="301204"/>
                    </a:xfrm>
                    <a:prstGeom prst="arc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5" name="Arc 114">
                      <a:extLst>
                        <a:ext uri="{FF2B5EF4-FFF2-40B4-BE49-F238E27FC236}">
                          <a16:creationId xmlns:a16="http://schemas.microsoft.com/office/drawing/2014/main" id="{EF7DCD8A-7217-B545-8583-5F802D8B2E5A}"/>
                        </a:ext>
                      </a:extLst>
                    </p:cNvPr>
                    <p:cNvSpPr/>
                    <p:nvPr/>
                  </p:nvSpPr>
                  <p:spPr>
                    <a:xfrm rot="7662844" flipH="1">
                      <a:off x="3384483" y="1275810"/>
                      <a:ext cx="1652677" cy="301204"/>
                    </a:xfrm>
                    <a:prstGeom prst="arc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13" name="Oval 112">
                    <a:extLst>
                      <a:ext uri="{FF2B5EF4-FFF2-40B4-BE49-F238E27FC236}">
                        <a16:creationId xmlns:a16="http://schemas.microsoft.com/office/drawing/2014/main" id="{3E3DC76C-4B1B-0B41-A30B-3241489A9E05}"/>
                      </a:ext>
                    </a:extLst>
                  </p:cNvPr>
                  <p:cNvSpPr/>
                  <p:nvPr/>
                </p:nvSpPr>
                <p:spPr>
                  <a:xfrm>
                    <a:off x="3280931" y="1611851"/>
                    <a:ext cx="252379" cy="227938"/>
                  </a:xfrm>
                  <a:prstGeom prst="ellips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6F5DCF39-8638-F542-99FF-479A137C4F16}"/>
                    </a:ext>
                  </a:extLst>
                </p:cNvPr>
                <p:cNvGrpSpPr/>
                <p:nvPr/>
              </p:nvGrpSpPr>
              <p:grpSpPr>
                <a:xfrm rot="14694743">
                  <a:off x="2036616" y="1474714"/>
                  <a:ext cx="734975" cy="1907310"/>
                  <a:chOff x="3107691" y="689619"/>
                  <a:chExt cx="734975" cy="1907310"/>
                </a:xfrm>
              </p:grpSpPr>
              <p:grpSp>
                <p:nvGrpSpPr>
                  <p:cNvPr id="108" name="Group 107">
                    <a:extLst>
                      <a:ext uri="{FF2B5EF4-FFF2-40B4-BE49-F238E27FC236}">
                        <a16:creationId xmlns:a16="http://schemas.microsoft.com/office/drawing/2014/main" id="{BE590255-3B3F-6F48-A6B2-89A37D248A89}"/>
                      </a:ext>
                    </a:extLst>
                  </p:cNvPr>
                  <p:cNvGrpSpPr/>
                  <p:nvPr/>
                </p:nvGrpSpPr>
                <p:grpSpPr>
                  <a:xfrm>
                    <a:off x="3107691" y="689619"/>
                    <a:ext cx="734975" cy="1907310"/>
                    <a:chOff x="4060220" y="600073"/>
                    <a:chExt cx="734975" cy="1907310"/>
                  </a:xfrm>
                </p:grpSpPr>
                <p:sp>
                  <p:nvSpPr>
                    <p:cNvPr id="110" name="Arc 109">
                      <a:extLst>
                        <a:ext uri="{FF2B5EF4-FFF2-40B4-BE49-F238E27FC236}">
                          <a16:creationId xmlns:a16="http://schemas.microsoft.com/office/drawing/2014/main" id="{31B676F3-9942-B449-97BC-3E006BE613F4}"/>
                        </a:ext>
                      </a:extLst>
                    </p:cNvPr>
                    <p:cNvSpPr/>
                    <p:nvPr/>
                  </p:nvSpPr>
                  <p:spPr>
                    <a:xfrm rot="17407507">
                      <a:off x="3818254" y="1530443"/>
                      <a:ext cx="1652677" cy="301204"/>
                    </a:xfrm>
                    <a:prstGeom prst="arc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1" name="Arc 110">
                      <a:extLst>
                        <a:ext uri="{FF2B5EF4-FFF2-40B4-BE49-F238E27FC236}">
                          <a16:creationId xmlns:a16="http://schemas.microsoft.com/office/drawing/2014/main" id="{EF19B889-00D0-0549-AF71-6755B888A742}"/>
                        </a:ext>
                      </a:extLst>
                    </p:cNvPr>
                    <p:cNvSpPr/>
                    <p:nvPr/>
                  </p:nvSpPr>
                  <p:spPr>
                    <a:xfrm rot="7662844" flipH="1">
                      <a:off x="3384483" y="1275810"/>
                      <a:ext cx="1652677" cy="301204"/>
                    </a:xfrm>
                    <a:prstGeom prst="arc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09" name="Oval 108">
                    <a:extLst>
                      <a:ext uri="{FF2B5EF4-FFF2-40B4-BE49-F238E27FC236}">
                        <a16:creationId xmlns:a16="http://schemas.microsoft.com/office/drawing/2014/main" id="{4566EE2E-F4C5-154F-BAD3-445DB5557038}"/>
                      </a:ext>
                    </a:extLst>
                  </p:cNvPr>
                  <p:cNvSpPr/>
                  <p:nvPr/>
                </p:nvSpPr>
                <p:spPr>
                  <a:xfrm>
                    <a:off x="3280931" y="1611851"/>
                    <a:ext cx="252379" cy="227938"/>
                  </a:xfrm>
                  <a:prstGeom prst="ellips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75399DF8-509B-0240-BC0D-78FDC949ED52}"/>
                    </a:ext>
                  </a:extLst>
                </p:cNvPr>
                <p:cNvGrpSpPr/>
                <p:nvPr/>
              </p:nvGrpSpPr>
              <p:grpSpPr>
                <a:xfrm rot="13953458">
                  <a:off x="2044759" y="2036427"/>
                  <a:ext cx="734975" cy="1907310"/>
                  <a:chOff x="3107691" y="689619"/>
                  <a:chExt cx="734975" cy="1907310"/>
                </a:xfrm>
              </p:grpSpPr>
              <p:grpSp>
                <p:nvGrpSpPr>
                  <p:cNvPr id="104" name="Group 103">
                    <a:extLst>
                      <a:ext uri="{FF2B5EF4-FFF2-40B4-BE49-F238E27FC236}">
                        <a16:creationId xmlns:a16="http://schemas.microsoft.com/office/drawing/2014/main" id="{087F856D-3C80-934A-9A63-C7C441EE9CBC}"/>
                      </a:ext>
                    </a:extLst>
                  </p:cNvPr>
                  <p:cNvGrpSpPr/>
                  <p:nvPr/>
                </p:nvGrpSpPr>
                <p:grpSpPr>
                  <a:xfrm>
                    <a:off x="3107691" y="689619"/>
                    <a:ext cx="734975" cy="1907310"/>
                    <a:chOff x="4060220" y="600073"/>
                    <a:chExt cx="734975" cy="1907310"/>
                  </a:xfrm>
                </p:grpSpPr>
                <p:sp>
                  <p:nvSpPr>
                    <p:cNvPr id="106" name="Arc 105">
                      <a:extLst>
                        <a:ext uri="{FF2B5EF4-FFF2-40B4-BE49-F238E27FC236}">
                          <a16:creationId xmlns:a16="http://schemas.microsoft.com/office/drawing/2014/main" id="{D04F584D-C717-D449-B6A4-272290E660EE}"/>
                        </a:ext>
                      </a:extLst>
                    </p:cNvPr>
                    <p:cNvSpPr/>
                    <p:nvPr/>
                  </p:nvSpPr>
                  <p:spPr>
                    <a:xfrm rot="17407507">
                      <a:off x="3818254" y="1530443"/>
                      <a:ext cx="1652677" cy="301204"/>
                    </a:xfrm>
                    <a:prstGeom prst="arc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" name="Arc 106">
                      <a:extLst>
                        <a:ext uri="{FF2B5EF4-FFF2-40B4-BE49-F238E27FC236}">
                          <a16:creationId xmlns:a16="http://schemas.microsoft.com/office/drawing/2014/main" id="{D6625942-377D-6D48-8448-B08AF5891581}"/>
                        </a:ext>
                      </a:extLst>
                    </p:cNvPr>
                    <p:cNvSpPr/>
                    <p:nvPr/>
                  </p:nvSpPr>
                  <p:spPr>
                    <a:xfrm rot="7662844" flipH="1">
                      <a:off x="3384483" y="1275810"/>
                      <a:ext cx="1652677" cy="301204"/>
                    </a:xfrm>
                    <a:prstGeom prst="arc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E0B21722-10BD-5044-A2C8-024D8BDD53C7}"/>
                      </a:ext>
                    </a:extLst>
                  </p:cNvPr>
                  <p:cNvSpPr/>
                  <p:nvPr/>
                </p:nvSpPr>
                <p:spPr>
                  <a:xfrm>
                    <a:off x="3280931" y="1611851"/>
                    <a:ext cx="252379" cy="227938"/>
                  </a:xfrm>
                  <a:prstGeom prst="ellips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/>
                  </a:lnRef>
                  <a:fillRef idx="1">
                    <a:schemeClr val="l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id="{DB314EF0-33B6-3847-AB77-35BB5F37D0DA}"/>
                    </a:ext>
                  </a:extLst>
                </p:cNvPr>
                <p:cNvSpPr/>
                <p:nvPr/>
              </p:nvSpPr>
              <p:spPr>
                <a:xfrm>
                  <a:off x="2499368" y="1685118"/>
                  <a:ext cx="1237473" cy="1847931"/>
                </a:xfrm>
                <a:custGeom>
                  <a:avLst/>
                  <a:gdLst>
                    <a:gd name="connsiteX0" fmla="*/ 455911 w 1237473"/>
                    <a:gd name="connsiteY0" fmla="*/ 708238 h 1847931"/>
                    <a:gd name="connsiteX1" fmla="*/ 464052 w 1237473"/>
                    <a:gd name="connsiteY1" fmla="*/ 512862 h 1847931"/>
                    <a:gd name="connsiteX2" fmla="*/ 407064 w 1237473"/>
                    <a:gd name="connsiteY2" fmla="*/ 431455 h 1847931"/>
                    <a:gd name="connsiteX3" fmla="*/ 398922 w 1237473"/>
                    <a:gd name="connsiteY3" fmla="*/ 374470 h 1847931"/>
                    <a:gd name="connsiteX4" fmla="*/ 398922 w 1237473"/>
                    <a:gd name="connsiteY4" fmla="*/ 244220 h 1847931"/>
                    <a:gd name="connsiteX5" fmla="*/ 398922 w 1237473"/>
                    <a:gd name="connsiteY5" fmla="*/ 113969 h 1847931"/>
                    <a:gd name="connsiteX6" fmla="*/ 480335 w 1237473"/>
                    <a:gd name="connsiteY6" fmla="*/ 32563 h 1847931"/>
                    <a:gd name="connsiteX7" fmla="*/ 643160 w 1237473"/>
                    <a:gd name="connsiteY7" fmla="*/ 0 h 1847931"/>
                    <a:gd name="connsiteX8" fmla="*/ 757138 w 1237473"/>
                    <a:gd name="connsiteY8" fmla="*/ 16281 h 1847931"/>
                    <a:gd name="connsiteX9" fmla="*/ 830410 w 1237473"/>
                    <a:gd name="connsiteY9" fmla="*/ 89547 h 1847931"/>
                    <a:gd name="connsiteX10" fmla="*/ 887398 w 1237473"/>
                    <a:gd name="connsiteY10" fmla="*/ 170954 h 1847931"/>
                    <a:gd name="connsiteX11" fmla="*/ 879257 w 1237473"/>
                    <a:gd name="connsiteY11" fmla="*/ 268642 h 1847931"/>
                    <a:gd name="connsiteX12" fmla="*/ 846692 w 1237473"/>
                    <a:gd name="connsiteY12" fmla="*/ 350048 h 1847931"/>
                    <a:gd name="connsiteX13" fmla="*/ 773421 w 1237473"/>
                    <a:gd name="connsiteY13" fmla="*/ 464018 h 1847931"/>
                    <a:gd name="connsiteX14" fmla="*/ 667584 w 1237473"/>
                    <a:gd name="connsiteY14" fmla="*/ 545424 h 1847931"/>
                    <a:gd name="connsiteX15" fmla="*/ 626878 w 1237473"/>
                    <a:gd name="connsiteY15" fmla="*/ 659394 h 1847931"/>
                    <a:gd name="connsiteX16" fmla="*/ 643160 w 1237473"/>
                    <a:gd name="connsiteY16" fmla="*/ 708238 h 1847931"/>
                    <a:gd name="connsiteX17" fmla="*/ 732714 w 1237473"/>
                    <a:gd name="connsiteY17" fmla="*/ 683816 h 1847931"/>
                    <a:gd name="connsiteX18" fmla="*/ 805986 w 1237473"/>
                    <a:gd name="connsiteY18" fmla="*/ 586128 h 1847931"/>
                    <a:gd name="connsiteX19" fmla="*/ 862975 w 1237473"/>
                    <a:gd name="connsiteY19" fmla="*/ 545424 h 1847931"/>
                    <a:gd name="connsiteX20" fmla="*/ 968811 w 1237473"/>
                    <a:gd name="connsiteY20" fmla="*/ 488440 h 1847931"/>
                    <a:gd name="connsiteX21" fmla="*/ 1050224 w 1237473"/>
                    <a:gd name="connsiteY21" fmla="*/ 480299 h 1847931"/>
                    <a:gd name="connsiteX22" fmla="*/ 1099071 w 1237473"/>
                    <a:gd name="connsiteY22" fmla="*/ 472158 h 1847931"/>
                    <a:gd name="connsiteX23" fmla="*/ 1213049 w 1237473"/>
                    <a:gd name="connsiteY23" fmla="*/ 521002 h 1847931"/>
                    <a:gd name="connsiteX24" fmla="*/ 1237473 w 1237473"/>
                    <a:gd name="connsiteY24" fmla="*/ 618690 h 1847931"/>
                    <a:gd name="connsiteX25" fmla="*/ 1237473 w 1237473"/>
                    <a:gd name="connsiteY25" fmla="*/ 716378 h 1847931"/>
                    <a:gd name="connsiteX26" fmla="*/ 1229332 w 1237473"/>
                    <a:gd name="connsiteY26" fmla="*/ 838488 h 1847931"/>
                    <a:gd name="connsiteX27" fmla="*/ 1156060 w 1237473"/>
                    <a:gd name="connsiteY27" fmla="*/ 944317 h 1847931"/>
                    <a:gd name="connsiteX28" fmla="*/ 976952 w 1237473"/>
                    <a:gd name="connsiteY28" fmla="*/ 960598 h 1847931"/>
                    <a:gd name="connsiteX29" fmla="*/ 903681 w 1237473"/>
                    <a:gd name="connsiteY29" fmla="*/ 968739 h 1847931"/>
                    <a:gd name="connsiteX30" fmla="*/ 789703 w 1237473"/>
                    <a:gd name="connsiteY30" fmla="*/ 960598 h 1847931"/>
                    <a:gd name="connsiteX31" fmla="*/ 667584 w 1237473"/>
                    <a:gd name="connsiteY31" fmla="*/ 936176 h 1847931"/>
                    <a:gd name="connsiteX32" fmla="*/ 626878 w 1237473"/>
                    <a:gd name="connsiteY32" fmla="*/ 976880 h 1847931"/>
                    <a:gd name="connsiteX33" fmla="*/ 708290 w 1237473"/>
                    <a:gd name="connsiteY33" fmla="*/ 1066427 h 1847931"/>
                    <a:gd name="connsiteX34" fmla="*/ 879257 w 1237473"/>
                    <a:gd name="connsiteY34" fmla="*/ 1066427 h 1847931"/>
                    <a:gd name="connsiteX35" fmla="*/ 1017659 w 1237473"/>
                    <a:gd name="connsiteY35" fmla="*/ 1066427 h 1847931"/>
                    <a:gd name="connsiteX36" fmla="*/ 1090930 w 1237473"/>
                    <a:gd name="connsiteY36" fmla="*/ 1082708 h 1847931"/>
                    <a:gd name="connsiteX37" fmla="*/ 1180484 w 1237473"/>
                    <a:gd name="connsiteY37" fmla="*/ 1123411 h 1847931"/>
                    <a:gd name="connsiteX38" fmla="*/ 1213049 w 1237473"/>
                    <a:gd name="connsiteY38" fmla="*/ 1212959 h 1847931"/>
                    <a:gd name="connsiteX39" fmla="*/ 1213049 w 1237473"/>
                    <a:gd name="connsiteY39" fmla="*/ 1375772 h 1847931"/>
                    <a:gd name="connsiteX40" fmla="*/ 1172343 w 1237473"/>
                    <a:gd name="connsiteY40" fmla="*/ 1522304 h 1847931"/>
                    <a:gd name="connsiteX41" fmla="*/ 1082789 w 1237473"/>
                    <a:gd name="connsiteY41" fmla="*/ 1546726 h 1847931"/>
                    <a:gd name="connsiteX42" fmla="*/ 919963 w 1237473"/>
                    <a:gd name="connsiteY42" fmla="*/ 1546726 h 1847931"/>
                    <a:gd name="connsiteX43" fmla="*/ 822268 w 1237473"/>
                    <a:gd name="connsiteY43" fmla="*/ 1546726 h 1847931"/>
                    <a:gd name="connsiteX44" fmla="*/ 765279 w 1237473"/>
                    <a:gd name="connsiteY44" fmla="*/ 1457179 h 1847931"/>
                    <a:gd name="connsiteX45" fmla="*/ 740856 w 1237473"/>
                    <a:gd name="connsiteY45" fmla="*/ 1440897 h 1847931"/>
                    <a:gd name="connsiteX46" fmla="*/ 732714 w 1237473"/>
                    <a:gd name="connsiteY46" fmla="*/ 1424616 h 1847931"/>
                    <a:gd name="connsiteX47" fmla="*/ 683867 w 1237473"/>
                    <a:gd name="connsiteY47" fmla="*/ 1351350 h 1847931"/>
                    <a:gd name="connsiteX48" fmla="*/ 643160 w 1237473"/>
                    <a:gd name="connsiteY48" fmla="*/ 1286225 h 1847931"/>
                    <a:gd name="connsiteX49" fmla="*/ 602454 w 1237473"/>
                    <a:gd name="connsiteY49" fmla="*/ 1212959 h 1847931"/>
                    <a:gd name="connsiteX50" fmla="*/ 553606 w 1237473"/>
                    <a:gd name="connsiteY50" fmla="*/ 1229240 h 1847931"/>
                    <a:gd name="connsiteX51" fmla="*/ 529183 w 1237473"/>
                    <a:gd name="connsiteY51" fmla="*/ 1343209 h 1847931"/>
                    <a:gd name="connsiteX52" fmla="*/ 569889 w 1237473"/>
                    <a:gd name="connsiteY52" fmla="*/ 1457179 h 1847931"/>
                    <a:gd name="connsiteX53" fmla="*/ 635019 w 1237473"/>
                    <a:gd name="connsiteY53" fmla="*/ 1481601 h 1847931"/>
                    <a:gd name="connsiteX54" fmla="*/ 675725 w 1237473"/>
                    <a:gd name="connsiteY54" fmla="*/ 1522304 h 1847931"/>
                    <a:gd name="connsiteX55" fmla="*/ 708290 w 1237473"/>
                    <a:gd name="connsiteY55" fmla="*/ 1587429 h 1847931"/>
                    <a:gd name="connsiteX56" fmla="*/ 716432 w 1237473"/>
                    <a:gd name="connsiteY56" fmla="*/ 1668836 h 1847931"/>
                    <a:gd name="connsiteX57" fmla="*/ 700149 w 1237473"/>
                    <a:gd name="connsiteY57" fmla="*/ 1742102 h 1847931"/>
                    <a:gd name="connsiteX58" fmla="*/ 578030 w 1237473"/>
                    <a:gd name="connsiteY58" fmla="*/ 1839790 h 1847931"/>
                    <a:gd name="connsiteX59" fmla="*/ 455911 w 1237473"/>
                    <a:gd name="connsiteY59" fmla="*/ 1847931 h 1847931"/>
                    <a:gd name="connsiteX60" fmla="*/ 382640 w 1237473"/>
                    <a:gd name="connsiteY60" fmla="*/ 1823509 h 1847931"/>
                    <a:gd name="connsiteX61" fmla="*/ 358216 w 1237473"/>
                    <a:gd name="connsiteY61" fmla="*/ 1807227 h 1847931"/>
                    <a:gd name="connsiteX62" fmla="*/ 301227 w 1237473"/>
                    <a:gd name="connsiteY62" fmla="*/ 1774665 h 1847931"/>
                    <a:gd name="connsiteX63" fmla="*/ 252380 w 1237473"/>
                    <a:gd name="connsiteY63" fmla="*/ 1644414 h 1847931"/>
                    <a:gd name="connsiteX64" fmla="*/ 203532 w 1237473"/>
                    <a:gd name="connsiteY64" fmla="*/ 1571148 h 1847931"/>
                    <a:gd name="connsiteX65" fmla="*/ 179108 w 1237473"/>
                    <a:gd name="connsiteY65" fmla="*/ 1538585 h 1847931"/>
                    <a:gd name="connsiteX66" fmla="*/ 179108 w 1237473"/>
                    <a:gd name="connsiteY66" fmla="*/ 1416475 h 1847931"/>
                    <a:gd name="connsiteX67" fmla="*/ 170967 w 1237473"/>
                    <a:gd name="connsiteY67" fmla="*/ 1351350 h 1847931"/>
                    <a:gd name="connsiteX68" fmla="*/ 276803 w 1237473"/>
                    <a:gd name="connsiteY68" fmla="*/ 1278084 h 1847931"/>
                    <a:gd name="connsiteX69" fmla="*/ 390781 w 1237473"/>
                    <a:gd name="connsiteY69" fmla="*/ 1204818 h 1847931"/>
                    <a:gd name="connsiteX70" fmla="*/ 423346 w 1237473"/>
                    <a:gd name="connsiteY70" fmla="*/ 1090849 h 1847931"/>
                    <a:gd name="connsiteX71" fmla="*/ 341933 w 1237473"/>
                    <a:gd name="connsiteY71" fmla="*/ 1082708 h 1847931"/>
                    <a:gd name="connsiteX72" fmla="*/ 179108 w 1237473"/>
                    <a:gd name="connsiteY72" fmla="*/ 1090849 h 1847931"/>
                    <a:gd name="connsiteX73" fmla="*/ 73272 w 1237473"/>
                    <a:gd name="connsiteY73" fmla="*/ 1098990 h 1847931"/>
                    <a:gd name="connsiteX74" fmla="*/ 8142 w 1237473"/>
                    <a:gd name="connsiteY74" fmla="*/ 952458 h 1847931"/>
                    <a:gd name="connsiteX75" fmla="*/ 0 w 1237473"/>
                    <a:gd name="connsiteY75" fmla="*/ 887332 h 1847931"/>
                    <a:gd name="connsiteX76" fmla="*/ 89554 w 1237473"/>
                    <a:gd name="connsiteY76" fmla="*/ 822207 h 1847931"/>
                    <a:gd name="connsiteX77" fmla="*/ 227956 w 1237473"/>
                    <a:gd name="connsiteY77" fmla="*/ 854770 h 1847931"/>
                    <a:gd name="connsiteX78" fmla="*/ 317510 w 1237473"/>
                    <a:gd name="connsiteY78" fmla="*/ 887332 h 1847931"/>
                    <a:gd name="connsiteX79" fmla="*/ 390781 w 1237473"/>
                    <a:gd name="connsiteY79" fmla="*/ 887332 h 1847931"/>
                    <a:gd name="connsiteX80" fmla="*/ 260521 w 1237473"/>
                    <a:gd name="connsiteY80" fmla="*/ 781504 h 1847931"/>
                    <a:gd name="connsiteX81" fmla="*/ 170967 w 1237473"/>
                    <a:gd name="connsiteY81" fmla="*/ 748941 h 1847931"/>
                    <a:gd name="connsiteX82" fmla="*/ 138402 w 1237473"/>
                    <a:gd name="connsiteY82" fmla="*/ 708238 h 1847931"/>
                    <a:gd name="connsiteX83" fmla="*/ 122119 w 1237473"/>
                    <a:gd name="connsiteY83" fmla="*/ 634972 h 1847931"/>
                    <a:gd name="connsiteX84" fmla="*/ 105837 w 1237473"/>
                    <a:gd name="connsiteY84" fmla="*/ 610550 h 1847931"/>
                    <a:gd name="connsiteX85" fmla="*/ 89554 w 1237473"/>
                    <a:gd name="connsiteY85" fmla="*/ 569846 h 1847931"/>
                    <a:gd name="connsiteX86" fmla="*/ 89554 w 1237473"/>
                    <a:gd name="connsiteY86" fmla="*/ 569846 h 1847931"/>
                    <a:gd name="connsiteX87" fmla="*/ 89554 w 1237473"/>
                    <a:gd name="connsiteY87" fmla="*/ 455877 h 1847931"/>
                    <a:gd name="connsiteX88" fmla="*/ 130261 w 1237473"/>
                    <a:gd name="connsiteY88" fmla="*/ 390752 h 1847931"/>
                    <a:gd name="connsiteX89" fmla="*/ 276803 w 1237473"/>
                    <a:gd name="connsiteY89" fmla="*/ 341908 h 1847931"/>
                    <a:gd name="connsiteX90" fmla="*/ 333792 w 1237473"/>
                    <a:gd name="connsiteY90" fmla="*/ 407033 h 1847931"/>
                    <a:gd name="connsiteX91" fmla="*/ 390781 w 1237473"/>
                    <a:gd name="connsiteY91" fmla="*/ 602409 h 1847931"/>
                    <a:gd name="connsiteX92" fmla="*/ 455911 w 1237473"/>
                    <a:gd name="connsiteY92" fmla="*/ 708238 h 1847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1237473" h="1847931">
                      <a:moveTo>
                        <a:pt x="455911" y="708238"/>
                      </a:moveTo>
                      <a:lnTo>
                        <a:pt x="464052" y="512862"/>
                      </a:lnTo>
                      <a:lnTo>
                        <a:pt x="407064" y="431455"/>
                      </a:lnTo>
                      <a:lnTo>
                        <a:pt x="398922" y="374470"/>
                      </a:lnTo>
                      <a:lnTo>
                        <a:pt x="398922" y="244220"/>
                      </a:lnTo>
                      <a:lnTo>
                        <a:pt x="398922" y="113969"/>
                      </a:lnTo>
                      <a:lnTo>
                        <a:pt x="480335" y="32563"/>
                      </a:lnTo>
                      <a:lnTo>
                        <a:pt x="643160" y="0"/>
                      </a:lnTo>
                      <a:lnTo>
                        <a:pt x="757138" y="16281"/>
                      </a:lnTo>
                      <a:lnTo>
                        <a:pt x="830410" y="89547"/>
                      </a:lnTo>
                      <a:lnTo>
                        <a:pt x="887398" y="170954"/>
                      </a:lnTo>
                      <a:lnTo>
                        <a:pt x="879257" y="268642"/>
                      </a:lnTo>
                      <a:lnTo>
                        <a:pt x="846692" y="350048"/>
                      </a:lnTo>
                      <a:lnTo>
                        <a:pt x="773421" y="464018"/>
                      </a:lnTo>
                      <a:lnTo>
                        <a:pt x="667584" y="545424"/>
                      </a:lnTo>
                      <a:lnTo>
                        <a:pt x="626878" y="659394"/>
                      </a:lnTo>
                      <a:lnTo>
                        <a:pt x="643160" y="708238"/>
                      </a:lnTo>
                      <a:lnTo>
                        <a:pt x="732714" y="683816"/>
                      </a:lnTo>
                      <a:lnTo>
                        <a:pt x="805986" y="586128"/>
                      </a:lnTo>
                      <a:lnTo>
                        <a:pt x="862975" y="545424"/>
                      </a:lnTo>
                      <a:lnTo>
                        <a:pt x="968811" y="488440"/>
                      </a:lnTo>
                      <a:cubicBezTo>
                        <a:pt x="1044779" y="479999"/>
                        <a:pt x="1017508" y="480299"/>
                        <a:pt x="1050224" y="480299"/>
                      </a:cubicBezTo>
                      <a:lnTo>
                        <a:pt x="1099071" y="472158"/>
                      </a:lnTo>
                      <a:lnTo>
                        <a:pt x="1213049" y="521002"/>
                      </a:lnTo>
                      <a:lnTo>
                        <a:pt x="1237473" y="618690"/>
                      </a:lnTo>
                      <a:lnTo>
                        <a:pt x="1237473" y="716378"/>
                      </a:lnTo>
                      <a:lnTo>
                        <a:pt x="1229332" y="838488"/>
                      </a:lnTo>
                      <a:lnTo>
                        <a:pt x="1156060" y="944317"/>
                      </a:lnTo>
                      <a:lnTo>
                        <a:pt x="976952" y="960598"/>
                      </a:lnTo>
                      <a:lnTo>
                        <a:pt x="903681" y="968739"/>
                      </a:lnTo>
                      <a:lnTo>
                        <a:pt x="789703" y="960598"/>
                      </a:lnTo>
                      <a:lnTo>
                        <a:pt x="667584" y="936176"/>
                      </a:lnTo>
                      <a:lnTo>
                        <a:pt x="626878" y="976880"/>
                      </a:lnTo>
                      <a:lnTo>
                        <a:pt x="708290" y="1066427"/>
                      </a:lnTo>
                      <a:lnTo>
                        <a:pt x="879257" y="1066427"/>
                      </a:lnTo>
                      <a:lnTo>
                        <a:pt x="1017659" y="1066427"/>
                      </a:lnTo>
                      <a:lnTo>
                        <a:pt x="1090930" y="1082708"/>
                      </a:lnTo>
                      <a:lnTo>
                        <a:pt x="1180484" y="1123411"/>
                      </a:lnTo>
                      <a:lnTo>
                        <a:pt x="1213049" y="1212959"/>
                      </a:lnTo>
                      <a:lnTo>
                        <a:pt x="1213049" y="1375772"/>
                      </a:lnTo>
                      <a:lnTo>
                        <a:pt x="1172343" y="1522304"/>
                      </a:lnTo>
                      <a:lnTo>
                        <a:pt x="1082789" y="1546726"/>
                      </a:lnTo>
                      <a:lnTo>
                        <a:pt x="919963" y="1546726"/>
                      </a:lnTo>
                      <a:lnTo>
                        <a:pt x="822268" y="1546726"/>
                      </a:lnTo>
                      <a:cubicBezTo>
                        <a:pt x="803272" y="1516877"/>
                        <a:pt x="794718" y="1476805"/>
                        <a:pt x="765279" y="1457179"/>
                      </a:cubicBezTo>
                      <a:lnTo>
                        <a:pt x="740856" y="1440897"/>
                      </a:lnTo>
                      <a:lnTo>
                        <a:pt x="732714" y="1424616"/>
                      </a:lnTo>
                      <a:cubicBezTo>
                        <a:pt x="689974" y="1356237"/>
                        <a:pt x="710110" y="1377593"/>
                        <a:pt x="683867" y="1351350"/>
                      </a:cubicBezTo>
                      <a:lnTo>
                        <a:pt x="643160" y="1286225"/>
                      </a:lnTo>
                      <a:lnTo>
                        <a:pt x="602454" y="1212959"/>
                      </a:lnTo>
                      <a:lnTo>
                        <a:pt x="553606" y="1229240"/>
                      </a:lnTo>
                      <a:cubicBezTo>
                        <a:pt x="523466" y="1309610"/>
                        <a:pt x="529183" y="1271180"/>
                        <a:pt x="529183" y="1343209"/>
                      </a:cubicBezTo>
                      <a:lnTo>
                        <a:pt x="569889" y="1457179"/>
                      </a:lnTo>
                      <a:lnTo>
                        <a:pt x="635019" y="1481601"/>
                      </a:lnTo>
                      <a:lnTo>
                        <a:pt x="675725" y="1522304"/>
                      </a:lnTo>
                      <a:lnTo>
                        <a:pt x="708290" y="1587429"/>
                      </a:lnTo>
                      <a:lnTo>
                        <a:pt x="716432" y="1668836"/>
                      </a:lnTo>
                      <a:lnTo>
                        <a:pt x="700149" y="1742102"/>
                      </a:lnTo>
                      <a:lnTo>
                        <a:pt x="578030" y="1839790"/>
                      </a:lnTo>
                      <a:lnTo>
                        <a:pt x="455911" y="1847931"/>
                      </a:lnTo>
                      <a:cubicBezTo>
                        <a:pt x="431487" y="1839790"/>
                        <a:pt x="406404" y="1833410"/>
                        <a:pt x="382640" y="1823509"/>
                      </a:cubicBezTo>
                      <a:cubicBezTo>
                        <a:pt x="373608" y="1819746"/>
                        <a:pt x="358216" y="1807227"/>
                        <a:pt x="358216" y="1807227"/>
                      </a:cubicBezTo>
                      <a:lnTo>
                        <a:pt x="301227" y="1774665"/>
                      </a:lnTo>
                      <a:lnTo>
                        <a:pt x="252380" y="1644414"/>
                      </a:lnTo>
                      <a:cubicBezTo>
                        <a:pt x="208146" y="1582492"/>
                        <a:pt x="222113" y="1608308"/>
                        <a:pt x="203532" y="1571148"/>
                      </a:cubicBezTo>
                      <a:lnTo>
                        <a:pt x="179108" y="1538585"/>
                      </a:lnTo>
                      <a:lnTo>
                        <a:pt x="179108" y="1416475"/>
                      </a:lnTo>
                      <a:lnTo>
                        <a:pt x="170967" y="1351350"/>
                      </a:lnTo>
                      <a:lnTo>
                        <a:pt x="276803" y="1278084"/>
                      </a:lnTo>
                      <a:lnTo>
                        <a:pt x="390781" y="1204818"/>
                      </a:lnTo>
                      <a:lnTo>
                        <a:pt x="423346" y="1090849"/>
                      </a:lnTo>
                      <a:cubicBezTo>
                        <a:pt x="347378" y="1082408"/>
                        <a:pt x="374649" y="1082708"/>
                        <a:pt x="341933" y="1082708"/>
                      </a:cubicBezTo>
                      <a:lnTo>
                        <a:pt x="179108" y="1090849"/>
                      </a:lnTo>
                      <a:lnTo>
                        <a:pt x="73272" y="1098990"/>
                      </a:lnTo>
                      <a:lnTo>
                        <a:pt x="8142" y="952458"/>
                      </a:lnTo>
                      <a:lnTo>
                        <a:pt x="0" y="887332"/>
                      </a:lnTo>
                      <a:lnTo>
                        <a:pt x="89554" y="822207"/>
                      </a:lnTo>
                      <a:lnTo>
                        <a:pt x="227956" y="854770"/>
                      </a:lnTo>
                      <a:lnTo>
                        <a:pt x="317510" y="887332"/>
                      </a:lnTo>
                      <a:lnTo>
                        <a:pt x="390781" y="887332"/>
                      </a:lnTo>
                      <a:lnTo>
                        <a:pt x="260521" y="781504"/>
                      </a:lnTo>
                      <a:lnTo>
                        <a:pt x="170967" y="748941"/>
                      </a:lnTo>
                      <a:lnTo>
                        <a:pt x="138402" y="708238"/>
                      </a:lnTo>
                      <a:cubicBezTo>
                        <a:pt x="132974" y="683816"/>
                        <a:pt x="130031" y="658706"/>
                        <a:pt x="122119" y="634972"/>
                      </a:cubicBezTo>
                      <a:cubicBezTo>
                        <a:pt x="119025" y="625690"/>
                        <a:pt x="110691" y="619045"/>
                        <a:pt x="105837" y="610550"/>
                      </a:cubicBezTo>
                      <a:cubicBezTo>
                        <a:pt x="88340" y="579933"/>
                        <a:pt x="89554" y="589145"/>
                        <a:pt x="89554" y="569846"/>
                      </a:cubicBezTo>
                      <a:lnTo>
                        <a:pt x="89554" y="569846"/>
                      </a:lnTo>
                      <a:lnTo>
                        <a:pt x="89554" y="455877"/>
                      </a:lnTo>
                      <a:lnTo>
                        <a:pt x="130261" y="390752"/>
                      </a:lnTo>
                      <a:lnTo>
                        <a:pt x="276803" y="341908"/>
                      </a:lnTo>
                      <a:lnTo>
                        <a:pt x="333792" y="407033"/>
                      </a:lnTo>
                      <a:lnTo>
                        <a:pt x="390781" y="602409"/>
                      </a:lnTo>
                      <a:lnTo>
                        <a:pt x="455911" y="708238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A4C5C220-5718-D94F-AE07-7908330443DC}"/>
                  </a:ext>
                </a:extLst>
              </p:cNvPr>
              <p:cNvSpPr/>
              <p:nvPr/>
            </p:nvSpPr>
            <p:spPr>
              <a:xfrm>
                <a:off x="2543646" y="1294366"/>
                <a:ext cx="85983" cy="11756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    </a:t>
                </a:r>
              </a:p>
            </p:txBody>
          </p:sp>
        </p:grp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B03830C7-C919-1944-9EC0-2849F02BEAC5}"/>
                </a:ext>
              </a:extLst>
            </p:cNvPr>
            <p:cNvSpPr/>
            <p:nvPr/>
          </p:nvSpPr>
          <p:spPr>
            <a:xfrm flipV="1">
              <a:off x="1910594" y="1615010"/>
              <a:ext cx="102264" cy="8140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699B89F9-B169-0F4D-9A38-BA95538CAC76}"/>
                </a:ext>
              </a:extLst>
            </p:cNvPr>
            <p:cNvSpPr/>
            <p:nvPr/>
          </p:nvSpPr>
          <p:spPr>
            <a:xfrm flipV="1">
              <a:off x="1753636" y="1767410"/>
              <a:ext cx="102264" cy="8140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62685BBA-9488-F346-BE57-CF1D4D546669}"/>
                </a:ext>
              </a:extLst>
            </p:cNvPr>
            <p:cNvSpPr/>
            <p:nvPr/>
          </p:nvSpPr>
          <p:spPr>
            <a:xfrm>
              <a:off x="2086152" y="2123725"/>
              <a:ext cx="73644" cy="9281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</a:t>
              </a: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B0168BD1-22CF-4741-9FC2-E13C9ABFEA33}"/>
                </a:ext>
              </a:extLst>
            </p:cNvPr>
            <p:cNvSpPr/>
            <p:nvPr/>
          </p:nvSpPr>
          <p:spPr>
            <a:xfrm>
              <a:off x="1866345" y="1960905"/>
              <a:ext cx="73644" cy="9281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</a:t>
              </a: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9280B9B9-7E0A-B943-9ADF-09C50898A913}"/>
                </a:ext>
              </a:extLst>
            </p:cNvPr>
            <p:cNvSpPr/>
            <p:nvPr/>
          </p:nvSpPr>
          <p:spPr>
            <a:xfrm>
              <a:off x="1801217" y="2123725"/>
              <a:ext cx="73644" cy="9281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</a:t>
              </a:r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18926D1D-3366-D845-9FDC-CD20BBD13F9B}"/>
                </a:ext>
              </a:extLst>
            </p:cNvPr>
            <p:cNvSpPr/>
            <p:nvPr/>
          </p:nvSpPr>
          <p:spPr>
            <a:xfrm>
              <a:off x="2167562" y="1855072"/>
              <a:ext cx="73644" cy="9281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</a:t>
              </a: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D2D15380-A308-8E47-9B9C-E9CAF4507B48}"/>
              </a:ext>
            </a:extLst>
          </p:cNvPr>
          <p:cNvSpPr txBox="1"/>
          <p:nvPr/>
        </p:nvSpPr>
        <p:spPr>
          <a:xfrm>
            <a:off x="370002" y="1474310"/>
            <a:ext cx="34208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latin typeface="Arial" pitchFamily="34" charset="0"/>
                <a:sym typeface="Wingdings"/>
              </a:rPr>
              <a:t>Interactions with DC and T cells</a:t>
            </a:r>
          </a:p>
          <a:p>
            <a:pPr>
              <a:defRPr/>
            </a:pPr>
            <a:r>
              <a:rPr lang="en-US" dirty="0">
                <a:latin typeface="Arial" pitchFamily="34" charset="0"/>
                <a:sym typeface="Wingdings"/>
              </a:rPr>
              <a:t>Proliferation</a:t>
            </a:r>
          </a:p>
          <a:p>
            <a:pPr>
              <a:defRPr/>
            </a:pPr>
            <a:r>
              <a:rPr lang="en-US" dirty="0">
                <a:latin typeface="Arial" pitchFamily="34" charset="0"/>
                <a:sym typeface="Wingdings"/>
              </a:rPr>
              <a:t>Protective niche</a:t>
            </a:r>
          </a:p>
          <a:p>
            <a:endParaRPr lang="en-US" dirty="0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83472974-15EE-9449-AAD2-C00936318163}"/>
              </a:ext>
            </a:extLst>
          </p:cNvPr>
          <p:cNvSpPr txBox="1"/>
          <p:nvPr/>
        </p:nvSpPr>
        <p:spPr>
          <a:xfrm>
            <a:off x="8384039" y="4614998"/>
            <a:ext cx="1749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No proliferation</a:t>
            </a:r>
          </a:p>
          <a:p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Less protective</a:t>
            </a:r>
          </a:p>
          <a:p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2A856E7B-E953-E541-81EB-E299039F61C5}"/>
              </a:ext>
            </a:extLst>
          </p:cNvPr>
          <p:cNvSpPr txBox="1"/>
          <p:nvPr/>
        </p:nvSpPr>
        <p:spPr>
          <a:xfrm>
            <a:off x="1032069" y="3672963"/>
            <a:ext cx="1360694" cy="58477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Ingress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E4B4AC9D-4598-A344-895D-287FBA995FA3}"/>
              </a:ext>
            </a:extLst>
          </p:cNvPr>
          <p:cNvSpPr txBox="1"/>
          <p:nvPr/>
        </p:nvSpPr>
        <p:spPr>
          <a:xfrm>
            <a:off x="9009242" y="2280143"/>
            <a:ext cx="1240468" cy="58477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Egress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1BA75F-DE2E-8947-9454-C44AAD43B623}"/>
              </a:ext>
            </a:extLst>
          </p:cNvPr>
          <p:cNvGrpSpPr/>
          <p:nvPr/>
        </p:nvGrpSpPr>
        <p:grpSpPr>
          <a:xfrm>
            <a:off x="2851773" y="3585535"/>
            <a:ext cx="819734" cy="755633"/>
            <a:chOff x="2750588" y="4614998"/>
            <a:chExt cx="936239" cy="106115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AF14DB9-A9D1-1042-8875-2877FA67C689}"/>
                </a:ext>
              </a:extLst>
            </p:cNvPr>
            <p:cNvSpPr/>
            <p:nvPr/>
          </p:nvSpPr>
          <p:spPr>
            <a:xfrm>
              <a:off x="2750588" y="4614998"/>
              <a:ext cx="936239" cy="1061152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EAC48F-4A04-C349-A462-D8C766A7D7CA}"/>
                </a:ext>
              </a:extLst>
            </p:cNvPr>
            <p:cNvGrpSpPr/>
            <p:nvPr/>
          </p:nvGrpSpPr>
          <p:grpSpPr>
            <a:xfrm>
              <a:off x="2863124" y="4830660"/>
              <a:ext cx="690088" cy="715820"/>
              <a:chOff x="1620565" y="4103077"/>
              <a:chExt cx="690088" cy="715820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E055768E-A56F-854F-9F7B-50267AE579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20565" y="4103077"/>
                <a:ext cx="679938" cy="715820"/>
              </a:xfrm>
              <a:prstGeom prst="line">
                <a:avLst/>
              </a:prstGeom>
              <a:ln w="889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A4F4FA9E-B2BB-7B43-A2BA-6718999C49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0715" y="4103077"/>
                <a:ext cx="679938" cy="715820"/>
              </a:xfrm>
              <a:prstGeom prst="line">
                <a:avLst/>
              </a:prstGeom>
              <a:ln w="889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A32D28-6B06-484E-98EA-34CA0687854D}"/>
              </a:ext>
            </a:extLst>
          </p:cNvPr>
          <p:cNvGrpSpPr/>
          <p:nvPr/>
        </p:nvGrpSpPr>
        <p:grpSpPr>
          <a:xfrm>
            <a:off x="8076027" y="2240400"/>
            <a:ext cx="738554" cy="729620"/>
            <a:chOff x="10585938" y="2217441"/>
            <a:chExt cx="800761" cy="861833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621D2216-A077-BF48-B01F-B92832F2760F}"/>
                </a:ext>
              </a:extLst>
            </p:cNvPr>
            <p:cNvSpPr/>
            <p:nvPr/>
          </p:nvSpPr>
          <p:spPr>
            <a:xfrm>
              <a:off x="10585938" y="2217441"/>
              <a:ext cx="800761" cy="861833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E3527F3-BC0D-C24C-A47C-FBE44E2D15B1}"/>
                </a:ext>
              </a:extLst>
            </p:cNvPr>
            <p:cNvGrpSpPr/>
            <p:nvPr/>
          </p:nvGrpSpPr>
          <p:grpSpPr>
            <a:xfrm>
              <a:off x="10742733" y="2333331"/>
              <a:ext cx="523144" cy="663869"/>
              <a:chOff x="10133236" y="2184015"/>
              <a:chExt cx="304800" cy="641160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BCB84C62-A08F-364B-B9D1-031F2F3D63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133236" y="2184015"/>
                <a:ext cx="0" cy="64116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>
                <a:extLst>
                  <a:ext uri="{FF2B5EF4-FFF2-40B4-BE49-F238E27FC236}">
                    <a16:creationId xmlns:a16="http://schemas.microsoft.com/office/drawing/2014/main" id="{F3B3A922-EBF8-2440-92F8-909811CC0D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285636" y="2184015"/>
                <a:ext cx="0" cy="64116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Arrow Connector 142">
                <a:extLst>
                  <a:ext uri="{FF2B5EF4-FFF2-40B4-BE49-F238E27FC236}">
                    <a16:creationId xmlns:a16="http://schemas.microsoft.com/office/drawing/2014/main" id="{5FDC228B-204A-3C44-8529-B80402DD02B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438036" y="2184015"/>
                <a:ext cx="0" cy="64116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18375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  <p:bldP spid="1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8327D4-46D1-9441-967C-590BA98FAD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784" y="6460435"/>
            <a:ext cx="506896" cy="2114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0FB7CA-EA39-D441-9A78-80663430535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5971FA-100B-AA45-813E-E01DFF4FF1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3462892" y="1950929"/>
            <a:ext cx="4505512" cy="3429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8B16562-EFF3-7B4B-9506-196BE9EA7440}"/>
              </a:ext>
            </a:extLst>
          </p:cNvPr>
          <p:cNvGrpSpPr/>
          <p:nvPr/>
        </p:nvGrpSpPr>
        <p:grpSpPr>
          <a:xfrm>
            <a:off x="1051342" y="5379929"/>
            <a:ext cx="7908324" cy="1066801"/>
            <a:chOff x="1040175" y="3321744"/>
            <a:chExt cx="7908324" cy="1066801"/>
          </a:xfrm>
        </p:grpSpPr>
        <p:pic>
          <p:nvPicPr>
            <p:cNvPr id="6" name="Picture 5" descr="Graphical user interface, text, application, email, website&#10;&#10;Description automatically generated">
              <a:extLst>
                <a:ext uri="{FF2B5EF4-FFF2-40B4-BE49-F238E27FC236}">
                  <a16:creationId xmlns:a16="http://schemas.microsoft.com/office/drawing/2014/main" id="{4DF6123E-34E8-0840-86DF-A08FBC1D5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817" t="44558" r="11318" b="38564"/>
            <a:stretch/>
          </p:blipFill>
          <p:spPr>
            <a:xfrm>
              <a:off x="1040175" y="3321744"/>
              <a:ext cx="7908324" cy="1066801"/>
            </a:xfrm>
            <a:prstGeom prst="rect">
              <a:avLst/>
            </a:prstGeom>
          </p:spPr>
        </p:pic>
        <p:pic>
          <p:nvPicPr>
            <p:cNvPr id="7" name="Picture 6" descr="Graphical user interface, text, application, email, website&#10;&#10;Description automatically generated">
              <a:extLst>
                <a:ext uri="{FF2B5EF4-FFF2-40B4-BE49-F238E27FC236}">
                  <a16:creationId xmlns:a16="http://schemas.microsoft.com/office/drawing/2014/main" id="{B2EF61AF-49FF-D748-9350-45A107E96D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060" t="23313" r="59865" b="70821"/>
            <a:stretch/>
          </p:blipFill>
          <p:spPr>
            <a:xfrm>
              <a:off x="1040175" y="3587895"/>
              <a:ext cx="1149178" cy="26725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2BE98A9-6F19-1C41-A39C-12A8DB7EF944}"/>
              </a:ext>
            </a:extLst>
          </p:cNvPr>
          <p:cNvSpPr txBox="1"/>
          <p:nvPr/>
        </p:nvSpPr>
        <p:spPr>
          <a:xfrm>
            <a:off x="880501" y="783607"/>
            <a:ext cx="99524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200" b="1" dirty="0">
                <a:latin typeface="+mj-lt"/>
              </a:rPr>
              <a:t>Drug induced clearance of CLL cells from the LN: Response to Ibrutinib over time. </a:t>
            </a:r>
            <a:endParaRPr lang="en-GB" sz="32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806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97F4F9-40B6-4840-9B09-48EA803E0D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784" y="6460435"/>
            <a:ext cx="506896" cy="2114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0FB7CA-EA39-D441-9A78-80663430535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2EF91E-05A1-4B4C-8667-2A504892A7BB}"/>
              </a:ext>
            </a:extLst>
          </p:cNvPr>
          <p:cNvSpPr txBox="1"/>
          <p:nvPr/>
        </p:nvSpPr>
        <p:spPr>
          <a:xfrm>
            <a:off x="1829594" y="474979"/>
            <a:ext cx="8532812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200" b="1" dirty="0">
                <a:latin typeface="+mj-lt"/>
              </a:rPr>
              <a:t>Circulating system to look at CLL cell migration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E6EEED53-C0AE-7746-9627-F4F07940E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955" y="6359045"/>
            <a:ext cx="24286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err="1"/>
              <a:t>Walsby</a:t>
            </a:r>
            <a:r>
              <a:rPr lang="en-GB" altLang="en-US" sz="1400"/>
              <a:t> et al,  BLOOD 2014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37B0325B-D681-4548-A1E4-4AB45F6670B1}"/>
              </a:ext>
            </a:extLst>
          </p:cNvPr>
          <p:cNvGrpSpPr/>
          <p:nvPr/>
        </p:nvGrpSpPr>
        <p:grpSpPr>
          <a:xfrm>
            <a:off x="7197441" y="4667206"/>
            <a:ext cx="789637" cy="842946"/>
            <a:chOff x="7197441" y="4667206"/>
            <a:chExt cx="789637" cy="842946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1867E15-82B6-4F41-88FB-75EC836AF4E2}"/>
                </a:ext>
              </a:extLst>
            </p:cNvPr>
            <p:cNvSpPr/>
            <p:nvPr/>
          </p:nvSpPr>
          <p:spPr>
            <a:xfrm>
              <a:off x="7197441" y="5123856"/>
              <a:ext cx="789637" cy="386296"/>
            </a:xfrm>
            <a:prstGeom prst="rect">
              <a:avLst/>
            </a:prstGeom>
            <a:gradFill>
              <a:gsLst>
                <a:gs pos="0">
                  <a:srgbClr val="FF3FCA"/>
                </a:gs>
                <a:gs pos="100000">
                  <a:schemeClr val="bg1"/>
                </a:gs>
                <a:gs pos="100000">
                  <a:schemeClr val="accent1">
                    <a:tint val="50000"/>
                    <a:shade val="100000"/>
                    <a:satMod val="15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A2D3476-198A-B845-9B3F-33040765B5A5}"/>
                </a:ext>
              </a:extLst>
            </p:cNvPr>
            <p:cNvSpPr/>
            <p:nvPr/>
          </p:nvSpPr>
          <p:spPr>
            <a:xfrm>
              <a:off x="7197441" y="4667206"/>
              <a:ext cx="789637" cy="84294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BE33D33-0DF2-D64A-84B8-198391D51512}"/>
              </a:ext>
            </a:extLst>
          </p:cNvPr>
          <p:cNvGrpSpPr/>
          <p:nvPr/>
        </p:nvGrpSpPr>
        <p:grpSpPr>
          <a:xfrm>
            <a:off x="7231417" y="5163334"/>
            <a:ext cx="681203" cy="279195"/>
            <a:chOff x="7231417" y="5163334"/>
            <a:chExt cx="681203" cy="279195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C78A8CC-B8B4-1E48-B00C-251014E15EA3}"/>
                </a:ext>
              </a:extLst>
            </p:cNvPr>
            <p:cNvSpPr/>
            <p:nvPr/>
          </p:nvSpPr>
          <p:spPr>
            <a:xfrm>
              <a:off x="7824715" y="5345370"/>
              <a:ext cx="87905" cy="7409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3F7361F-6052-8646-ACE3-1B127109A912}"/>
                </a:ext>
              </a:extLst>
            </p:cNvPr>
            <p:cNvSpPr/>
            <p:nvPr/>
          </p:nvSpPr>
          <p:spPr>
            <a:xfrm>
              <a:off x="7231417" y="5281129"/>
              <a:ext cx="87905" cy="7409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F760616-02E3-9C4D-BC0E-648CDDBEED5F}"/>
                </a:ext>
              </a:extLst>
            </p:cNvPr>
            <p:cNvSpPr/>
            <p:nvPr/>
          </p:nvSpPr>
          <p:spPr>
            <a:xfrm>
              <a:off x="7794530" y="5163334"/>
              <a:ext cx="87905" cy="7409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E06A625F-4858-7D48-9B2C-6F462DC362AB}"/>
                </a:ext>
              </a:extLst>
            </p:cNvPr>
            <p:cNvSpPr/>
            <p:nvPr/>
          </p:nvSpPr>
          <p:spPr>
            <a:xfrm>
              <a:off x="7571887" y="5318178"/>
              <a:ext cx="87905" cy="7409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2B4A824-5F44-0F41-9DF3-52366952BD93}"/>
                </a:ext>
              </a:extLst>
            </p:cNvPr>
            <p:cNvSpPr/>
            <p:nvPr/>
          </p:nvSpPr>
          <p:spPr>
            <a:xfrm>
              <a:off x="7629517" y="5236554"/>
              <a:ext cx="87905" cy="7409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77603F7-4616-3B4B-97E9-B2E41262028F}"/>
                </a:ext>
              </a:extLst>
            </p:cNvPr>
            <p:cNvSpPr/>
            <p:nvPr/>
          </p:nvSpPr>
          <p:spPr>
            <a:xfrm>
              <a:off x="7358678" y="5368431"/>
              <a:ext cx="87905" cy="7409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2203684-6223-5B43-B3C7-ABA6E59EDFB4}"/>
                </a:ext>
              </a:extLst>
            </p:cNvPr>
            <p:cNvSpPr/>
            <p:nvPr/>
          </p:nvSpPr>
          <p:spPr>
            <a:xfrm>
              <a:off x="7369527" y="5199506"/>
              <a:ext cx="87905" cy="7409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B915040-7DB2-2F4D-8B67-39F10E4896F3}"/>
              </a:ext>
            </a:extLst>
          </p:cNvPr>
          <p:cNvGrpSpPr/>
          <p:nvPr/>
        </p:nvGrpSpPr>
        <p:grpSpPr>
          <a:xfrm>
            <a:off x="270396" y="1700124"/>
            <a:ext cx="2543009" cy="815673"/>
            <a:chOff x="576408" y="1054057"/>
            <a:chExt cx="2543009" cy="81567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9980CDA-E975-C04D-B05E-9826456410AE}"/>
                </a:ext>
              </a:extLst>
            </p:cNvPr>
            <p:cNvSpPr/>
            <p:nvPr/>
          </p:nvSpPr>
          <p:spPr>
            <a:xfrm>
              <a:off x="700351" y="1202719"/>
              <a:ext cx="72008" cy="7200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DFF1028-E2B5-C74C-9A0E-160B22712C88}"/>
                </a:ext>
              </a:extLst>
            </p:cNvPr>
            <p:cNvSpPr txBox="1"/>
            <p:nvPr/>
          </p:nvSpPr>
          <p:spPr>
            <a:xfrm>
              <a:off x="1051673" y="1054057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CLL cells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443499-04E3-D747-A168-1F3F06196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782030" flipH="1">
              <a:off x="572945" y="1465836"/>
              <a:ext cx="398826" cy="39189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ED30BE-33BF-6140-BA6F-382AC711A888}"/>
                </a:ext>
              </a:extLst>
            </p:cNvPr>
            <p:cNvSpPr txBox="1"/>
            <p:nvPr/>
          </p:nvSpPr>
          <p:spPr>
            <a:xfrm>
              <a:off x="1025895" y="1500398"/>
              <a:ext cx="2093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Cell collection ports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3BD56EC-4920-A84A-BDBB-A995B2E079CD}"/>
              </a:ext>
            </a:extLst>
          </p:cNvPr>
          <p:cNvGrpSpPr/>
          <p:nvPr/>
        </p:nvGrpSpPr>
        <p:grpSpPr>
          <a:xfrm>
            <a:off x="1624767" y="1346935"/>
            <a:ext cx="9848162" cy="4145916"/>
            <a:chOff x="1624767" y="1346935"/>
            <a:chExt cx="9848162" cy="4145916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4D763EAA-FA1F-C144-8ED3-F29193A89BE1}"/>
                </a:ext>
              </a:extLst>
            </p:cNvPr>
            <p:cNvGrpSpPr/>
            <p:nvPr/>
          </p:nvGrpSpPr>
          <p:grpSpPr>
            <a:xfrm>
              <a:off x="7958375" y="2522020"/>
              <a:ext cx="204642" cy="444660"/>
              <a:chOff x="7958375" y="2522020"/>
              <a:chExt cx="204642" cy="444660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7582879-8990-0E44-B5E4-B122138891E9}"/>
                  </a:ext>
                </a:extLst>
              </p:cNvPr>
              <p:cNvSpPr/>
              <p:nvPr/>
            </p:nvSpPr>
            <p:spPr>
              <a:xfrm>
                <a:off x="7958573" y="2528790"/>
                <a:ext cx="204444" cy="437890"/>
              </a:xfrm>
              <a:prstGeom prst="rect">
                <a:avLst/>
              </a:prstGeom>
              <a:gradFill>
                <a:gsLst>
                  <a:gs pos="0">
                    <a:srgbClr val="FF3FCA"/>
                  </a:gs>
                  <a:gs pos="100000">
                    <a:schemeClr val="bg1"/>
                  </a:gs>
                  <a:gs pos="100000">
                    <a:schemeClr val="accent1">
                      <a:tint val="50000"/>
                      <a:shade val="100000"/>
                      <a:satMod val="15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D3E28EC3-A141-ED47-AC5D-2737DA497FD0}"/>
                  </a:ext>
                </a:extLst>
              </p:cNvPr>
              <p:cNvSpPr/>
              <p:nvPr/>
            </p:nvSpPr>
            <p:spPr>
              <a:xfrm>
                <a:off x="7958375" y="2522020"/>
                <a:ext cx="204444" cy="50243"/>
              </a:xfrm>
              <a:prstGeom prst="rect">
                <a:avLst/>
              </a:prstGeom>
              <a:gradFill>
                <a:gsLst>
                  <a:gs pos="0">
                    <a:srgbClr val="FF0000"/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85E6CAEC-1C08-564E-AC36-1BC4A25BB7BF}"/>
                </a:ext>
              </a:extLst>
            </p:cNvPr>
            <p:cNvGrpSpPr/>
            <p:nvPr/>
          </p:nvGrpSpPr>
          <p:grpSpPr>
            <a:xfrm>
              <a:off x="6663762" y="2205640"/>
              <a:ext cx="204444" cy="443506"/>
              <a:chOff x="6663762" y="2205640"/>
              <a:chExt cx="204444" cy="443506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AA2DEB34-E620-1C48-898A-6259356BF7A6}"/>
                  </a:ext>
                </a:extLst>
              </p:cNvPr>
              <p:cNvSpPr/>
              <p:nvPr/>
            </p:nvSpPr>
            <p:spPr>
              <a:xfrm>
                <a:off x="6663762" y="2211256"/>
                <a:ext cx="204444" cy="437890"/>
              </a:xfrm>
              <a:prstGeom prst="rect">
                <a:avLst/>
              </a:prstGeom>
              <a:gradFill>
                <a:gsLst>
                  <a:gs pos="0">
                    <a:srgbClr val="FF3FCA"/>
                  </a:gs>
                  <a:gs pos="100000">
                    <a:schemeClr val="bg1"/>
                  </a:gs>
                  <a:gs pos="100000">
                    <a:schemeClr val="accent1">
                      <a:tint val="50000"/>
                      <a:shade val="100000"/>
                      <a:satMod val="15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DCA3DB86-B3E9-724D-AD41-43C02B9C8A2F}"/>
                  </a:ext>
                </a:extLst>
              </p:cNvPr>
              <p:cNvSpPr/>
              <p:nvPr/>
            </p:nvSpPr>
            <p:spPr>
              <a:xfrm flipV="1">
                <a:off x="6663762" y="2205640"/>
                <a:ext cx="204444" cy="54815"/>
              </a:xfrm>
              <a:prstGeom prst="rect">
                <a:avLst/>
              </a:prstGeom>
              <a:gradFill>
                <a:gsLst>
                  <a:gs pos="0">
                    <a:srgbClr val="FF0000"/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001F0052-54CD-4B41-A111-2662A5842033}"/>
                </a:ext>
              </a:extLst>
            </p:cNvPr>
            <p:cNvGrpSpPr/>
            <p:nvPr/>
          </p:nvGrpSpPr>
          <p:grpSpPr>
            <a:xfrm>
              <a:off x="4210437" y="2211256"/>
              <a:ext cx="204444" cy="437890"/>
              <a:chOff x="4210437" y="2211256"/>
              <a:chExt cx="204444" cy="437890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CDE16FE9-512D-2246-BB59-F16EA59FD162}"/>
                  </a:ext>
                </a:extLst>
              </p:cNvPr>
              <p:cNvSpPr/>
              <p:nvPr/>
            </p:nvSpPr>
            <p:spPr>
              <a:xfrm>
                <a:off x="4210437" y="2211256"/>
                <a:ext cx="204444" cy="437890"/>
              </a:xfrm>
              <a:prstGeom prst="rect">
                <a:avLst/>
              </a:prstGeom>
              <a:gradFill>
                <a:gsLst>
                  <a:gs pos="0">
                    <a:srgbClr val="FF3FCA"/>
                  </a:gs>
                  <a:gs pos="100000">
                    <a:schemeClr val="bg1"/>
                  </a:gs>
                  <a:gs pos="100000">
                    <a:schemeClr val="accent1">
                      <a:tint val="50000"/>
                      <a:shade val="100000"/>
                      <a:satMod val="15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EDE70781-D29D-FC40-B655-0D718036C064}"/>
                  </a:ext>
                </a:extLst>
              </p:cNvPr>
              <p:cNvSpPr/>
              <p:nvPr/>
            </p:nvSpPr>
            <p:spPr>
              <a:xfrm>
                <a:off x="4210437" y="2211256"/>
                <a:ext cx="204444" cy="50243"/>
              </a:xfrm>
              <a:prstGeom prst="rect">
                <a:avLst/>
              </a:prstGeom>
              <a:gradFill>
                <a:gsLst>
                  <a:gs pos="0">
                    <a:srgbClr val="FF0000"/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AEC82EE-6C0C-EF48-BEA0-7A8CFF580239}"/>
                </a:ext>
              </a:extLst>
            </p:cNvPr>
            <p:cNvGrpSpPr/>
            <p:nvPr/>
          </p:nvGrpSpPr>
          <p:grpSpPr>
            <a:xfrm>
              <a:off x="3051922" y="2479763"/>
              <a:ext cx="441656" cy="579465"/>
              <a:chOff x="3051922" y="2479763"/>
              <a:chExt cx="441656" cy="579465"/>
            </a:xfrm>
          </p:grpSpPr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CC9FAF0-0FC5-0141-87F8-4BC75ADAFFCB}"/>
                  </a:ext>
                </a:extLst>
              </p:cNvPr>
              <p:cNvSpPr/>
              <p:nvPr/>
            </p:nvSpPr>
            <p:spPr>
              <a:xfrm>
                <a:off x="3051922" y="2528790"/>
                <a:ext cx="204444" cy="437890"/>
              </a:xfrm>
              <a:prstGeom prst="rect">
                <a:avLst/>
              </a:prstGeom>
              <a:gradFill>
                <a:gsLst>
                  <a:gs pos="0">
                    <a:srgbClr val="FF3FCA"/>
                  </a:gs>
                  <a:gs pos="100000">
                    <a:schemeClr val="bg1"/>
                  </a:gs>
                  <a:gs pos="100000">
                    <a:schemeClr val="accent1">
                      <a:tint val="50000"/>
                      <a:shade val="100000"/>
                      <a:satMod val="150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C599B8B-D72F-1041-962D-74B248F50B8D}"/>
                  </a:ext>
                </a:extLst>
              </p:cNvPr>
              <p:cNvSpPr/>
              <p:nvPr/>
            </p:nvSpPr>
            <p:spPr>
              <a:xfrm>
                <a:off x="3425430" y="3004492"/>
                <a:ext cx="68148" cy="54736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0F402EE5-BDF2-8D4E-A6CE-531642D39774}"/>
                  </a:ext>
                </a:extLst>
              </p:cNvPr>
              <p:cNvSpPr/>
              <p:nvPr/>
            </p:nvSpPr>
            <p:spPr>
              <a:xfrm>
                <a:off x="3051922" y="2479763"/>
                <a:ext cx="204444" cy="50243"/>
              </a:xfrm>
              <a:prstGeom prst="rect">
                <a:avLst/>
              </a:prstGeom>
              <a:gradFill>
                <a:gsLst>
                  <a:gs pos="0">
                    <a:srgbClr val="FF0000"/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Curved Right Arrow 10">
              <a:extLst>
                <a:ext uri="{FF2B5EF4-FFF2-40B4-BE49-F238E27FC236}">
                  <a16:creationId xmlns:a16="http://schemas.microsoft.com/office/drawing/2014/main" id="{3648C3CF-45A3-5B46-AF8D-FB142367D7C6}"/>
                </a:ext>
              </a:extLst>
            </p:cNvPr>
            <p:cNvSpPr/>
            <p:nvPr/>
          </p:nvSpPr>
          <p:spPr>
            <a:xfrm flipV="1">
              <a:off x="1624767" y="2901798"/>
              <a:ext cx="876991" cy="1686380"/>
            </a:xfrm>
            <a:prstGeom prst="curvedRightArrow">
              <a:avLst/>
            </a:prstGeom>
            <a:gradFill>
              <a:gsLst>
                <a:gs pos="0">
                  <a:srgbClr val="FF3FCA"/>
                </a:gs>
                <a:gs pos="91000">
                  <a:schemeClr val="bg1"/>
                </a:gs>
                <a:gs pos="99000">
                  <a:schemeClr val="bg1"/>
                </a:gs>
              </a:gsLst>
            </a:gra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110AFCF-AC9D-1A48-9183-1F121258BC70}"/>
                </a:ext>
              </a:extLst>
            </p:cNvPr>
            <p:cNvSpPr/>
            <p:nvPr/>
          </p:nvSpPr>
          <p:spPr>
            <a:xfrm>
              <a:off x="3801550" y="2638263"/>
              <a:ext cx="3679988" cy="803860"/>
            </a:xfrm>
            <a:prstGeom prst="rect">
              <a:avLst/>
            </a:prstGeom>
            <a:gradFill>
              <a:gsLst>
                <a:gs pos="0">
                  <a:srgbClr val="FF3FCA"/>
                </a:gs>
                <a:gs pos="100000">
                  <a:schemeClr val="bg1"/>
                </a:gs>
                <a:gs pos="100000">
                  <a:schemeClr val="accent1">
                    <a:tint val="50000"/>
                    <a:shade val="100000"/>
                    <a:satMod val="150000"/>
                  </a:schemeClr>
                </a:gs>
              </a:gsLst>
              <a:lin ang="54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C92CCA3-22D6-A546-BEAB-3524B0FE3495}"/>
                </a:ext>
              </a:extLst>
            </p:cNvPr>
            <p:cNvSpPr/>
            <p:nvPr/>
          </p:nvSpPr>
          <p:spPr>
            <a:xfrm rot="5400000" flipV="1">
              <a:off x="3101818" y="2431157"/>
              <a:ext cx="172801" cy="1226663"/>
            </a:xfrm>
            <a:prstGeom prst="rect">
              <a:avLst/>
            </a:prstGeom>
            <a:gradFill>
              <a:gsLst>
                <a:gs pos="0">
                  <a:srgbClr val="FF3FCA"/>
                </a:gs>
                <a:gs pos="100000">
                  <a:schemeClr val="bg1"/>
                </a:gs>
                <a:gs pos="100000">
                  <a:schemeClr val="accent1">
                    <a:tint val="50000"/>
                    <a:shade val="100000"/>
                    <a:satMod val="15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800EF49-C978-E746-9608-C7A6276D67A8}"/>
                </a:ext>
              </a:extLst>
            </p:cNvPr>
            <p:cNvSpPr/>
            <p:nvPr/>
          </p:nvSpPr>
          <p:spPr>
            <a:xfrm rot="5400000" flipV="1">
              <a:off x="8008469" y="2426453"/>
              <a:ext cx="172801" cy="1226663"/>
            </a:xfrm>
            <a:prstGeom prst="rect">
              <a:avLst/>
            </a:prstGeom>
            <a:gradFill>
              <a:gsLst>
                <a:gs pos="0">
                  <a:srgbClr val="FF3FCA"/>
                </a:gs>
                <a:gs pos="100000">
                  <a:schemeClr val="bg1"/>
                </a:gs>
                <a:gs pos="100000">
                  <a:schemeClr val="accent1">
                    <a:tint val="50000"/>
                    <a:shade val="100000"/>
                    <a:satMod val="15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3A10C9B-2254-514E-B4ED-7FE1D5140DCD}"/>
                </a:ext>
              </a:extLst>
            </p:cNvPr>
            <p:cNvSpPr/>
            <p:nvPr/>
          </p:nvSpPr>
          <p:spPr>
            <a:xfrm>
              <a:off x="3801550" y="2953384"/>
              <a:ext cx="3679988" cy="57245"/>
            </a:xfrm>
            <a:prstGeom prst="rect">
              <a:avLst/>
            </a:prstGeom>
            <a:solidFill>
              <a:srgbClr val="B5266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05C4C33-D2FD-3948-91E6-260D703324EE}"/>
                </a:ext>
              </a:extLst>
            </p:cNvPr>
            <p:cNvSpPr/>
            <p:nvPr/>
          </p:nvSpPr>
          <p:spPr>
            <a:xfrm>
              <a:off x="3801550" y="3021416"/>
              <a:ext cx="3679988" cy="57245"/>
            </a:xfrm>
            <a:prstGeom prst="rect">
              <a:avLst/>
            </a:prstGeom>
            <a:solidFill>
              <a:srgbClr val="B5266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279BAC8-C174-2348-9671-8B17443CADAA}"/>
                </a:ext>
              </a:extLst>
            </p:cNvPr>
            <p:cNvSpPr/>
            <p:nvPr/>
          </p:nvSpPr>
          <p:spPr>
            <a:xfrm>
              <a:off x="3801550" y="3069229"/>
              <a:ext cx="3679988" cy="57245"/>
            </a:xfrm>
            <a:prstGeom prst="rect">
              <a:avLst/>
            </a:prstGeom>
            <a:solidFill>
              <a:srgbClr val="B52660"/>
            </a:solidFill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D315F2AD-86B6-024A-B05E-8476323113EE}"/>
                </a:ext>
              </a:extLst>
            </p:cNvPr>
            <p:cNvSpPr/>
            <p:nvPr/>
          </p:nvSpPr>
          <p:spPr>
            <a:xfrm>
              <a:off x="2779331" y="3031860"/>
              <a:ext cx="68148" cy="547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76B12E11-891B-EC47-9644-5A9DC9CADD98}"/>
                </a:ext>
              </a:extLst>
            </p:cNvPr>
            <p:cNvSpPr/>
            <p:nvPr/>
          </p:nvSpPr>
          <p:spPr>
            <a:xfrm>
              <a:off x="3119417" y="3014493"/>
              <a:ext cx="68148" cy="547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1D14644-BB01-194A-BFAE-6652A4BEA63A}"/>
                </a:ext>
              </a:extLst>
            </p:cNvPr>
            <p:cNvSpPr/>
            <p:nvPr/>
          </p:nvSpPr>
          <p:spPr>
            <a:xfrm>
              <a:off x="4446619" y="3005030"/>
              <a:ext cx="68148" cy="547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5A135EC7-43D9-3D49-B6B5-195D97B7FE64}"/>
                </a:ext>
              </a:extLst>
            </p:cNvPr>
            <p:cNvSpPr/>
            <p:nvPr/>
          </p:nvSpPr>
          <p:spPr>
            <a:xfrm>
              <a:off x="5251101" y="2764918"/>
              <a:ext cx="68148" cy="547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FB96F46-83EC-314C-9F33-D86B6CD5AFAD}"/>
                </a:ext>
              </a:extLst>
            </p:cNvPr>
            <p:cNvSpPr/>
            <p:nvPr/>
          </p:nvSpPr>
          <p:spPr>
            <a:xfrm>
              <a:off x="5059950" y="3016244"/>
              <a:ext cx="68148" cy="547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625B26CF-5755-2E42-9892-FBDF9E708D6F}"/>
                </a:ext>
              </a:extLst>
            </p:cNvPr>
            <p:cNvSpPr/>
            <p:nvPr/>
          </p:nvSpPr>
          <p:spPr>
            <a:xfrm>
              <a:off x="5778869" y="2942596"/>
              <a:ext cx="68148" cy="547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D6C3787-632E-ED4D-A226-502FFF3ADBA5}"/>
                </a:ext>
              </a:extLst>
            </p:cNvPr>
            <p:cNvSpPr/>
            <p:nvPr/>
          </p:nvSpPr>
          <p:spPr>
            <a:xfrm>
              <a:off x="6890876" y="2966680"/>
              <a:ext cx="68148" cy="547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7A369F7-F641-3943-BE2A-82E173A497D9}"/>
                </a:ext>
              </a:extLst>
            </p:cNvPr>
            <p:cNvSpPr/>
            <p:nvPr/>
          </p:nvSpPr>
          <p:spPr>
            <a:xfrm>
              <a:off x="6236670" y="3076152"/>
              <a:ext cx="68148" cy="547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396FC1FF-BF83-F640-91CC-DF94DA0E5C67}"/>
                </a:ext>
              </a:extLst>
            </p:cNvPr>
            <p:cNvSpPr/>
            <p:nvPr/>
          </p:nvSpPr>
          <p:spPr>
            <a:xfrm>
              <a:off x="4035361" y="3070483"/>
              <a:ext cx="68148" cy="547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DD5DB2A4-4908-2748-828D-5FF56921ECCE}"/>
                </a:ext>
              </a:extLst>
            </p:cNvPr>
            <p:cNvSpPr/>
            <p:nvPr/>
          </p:nvSpPr>
          <p:spPr>
            <a:xfrm>
              <a:off x="4310323" y="2741087"/>
              <a:ext cx="68148" cy="547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2FFB5D4-4D18-0447-BF7C-5F18A8DE9DF9}"/>
                </a:ext>
              </a:extLst>
            </p:cNvPr>
            <p:cNvSpPr/>
            <p:nvPr/>
          </p:nvSpPr>
          <p:spPr>
            <a:xfrm>
              <a:off x="6890876" y="2741087"/>
              <a:ext cx="68148" cy="547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0E7FB070-7418-B745-A0F5-9D4F112B9291}"/>
                </a:ext>
              </a:extLst>
            </p:cNvPr>
            <p:cNvSpPr/>
            <p:nvPr/>
          </p:nvSpPr>
          <p:spPr>
            <a:xfrm>
              <a:off x="7720055" y="2977124"/>
              <a:ext cx="68148" cy="547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09E93EF5-8B1B-A546-AF31-4DAB56D8E036}"/>
                </a:ext>
              </a:extLst>
            </p:cNvPr>
            <p:cNvSpPr/>
            <p:nvPr/>
          </p:nvSpPr>
          <p:spPr>
            <a:xfrm>
              <a:off x="8026721" y="2649146"/>
              <a:ext cx="68148" cy="547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79A194AE-F5C2-C746-BFED-3D66EC84EDB0}"/>
                </a:ext>
              </a:extLst>
            </p:cNvPr>
            <p:cNvSpPr/>
            <p:nvPr/>
          </p:nvSpPr>
          <p:spPr>
            <a:xfrm>
              <a:off x="8367460" y="2979538"/>
              <a:ext cx="68148" cy="547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3C3D6351-1E4F-E44A-9CEB-43C37B39F5DA}"/>
                </a:ext>
              </a:extLst>
            </p:cNvPr>
            <p:cNvSpPr/>
            <p:nvPr/>
          </p:nvSpPr>
          <p:spPr>
            <a:xfrm>
              <a:off x="6714633" y="2369901"/>
              <a:ext cx="68148" cy="547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313E002-F242-724B-A87B-9CF18C0363FB}"/>
                </a:ext>
              </a:extLst>
            </p:cNvPr>
            <p:cNvSpPr/>
            <p:nvPr/>
          </p:nvSpPr>
          <p:spPr>
            <a:xfrm>
              <a:off x="6720301" y="2522020"/>
              <a:ext cx="68148" cy="547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937B43C1-346D-514B-A0BA-8435D2AFD768}"/>
                </a:ext>
              </a:extLst>
            </p:cNvPr>
            <p:cNvSpPr/>
            <p:nvPr/>
          </p:nvSpPr>
          <p:spPr>
            <a:xfrm>
              <a:off x="3277817" y="3059228"/>
              <a:ext cx="68148" cy="547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1B648D20-5103-FD47-9D01-EBF3E820483E}"/>
                </a:ext>
              </a:extLst>
            </p:cNvPr>
            <p:cNvSpPr/>
            <p:nvPr/>
          </p:nvSpPr>
          <p:spPr>
            <a:xfrm>
              <a:off x="3634426" y="3076291"/>
              <a:ext cx="68148" cy="547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D4884F41-8294-5841-B372-937DDACB4534}"/>
                </a:ext>
              </a:extLst>
            </p:cNvPr>
            <p:cNvSpPr/>
            <p:nvPr/>
          </p:nvSpPr>
          <p:spPr>
            <a:xfrm>
              <a:off x="7544138" y="3050039"/>
              <a:ext cx="68148" cy="547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64C0D6BA-4C95-4945-9F00-EFAF5B65B8AC}"/>
                </a:ext>
              </a:extLst>
            </p:cNvPr>
            <p:cNvSpPr/>
            <p:nvPr/>
          </p:nvSpPr>
          <p:spPr>
            <a:xfrm>
              <a:off x="7905985" y="3031860"/>
              <a:ext cx="68148" cy="547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CA10FFD8-0083-5840-802A-82B32A85929A}"/>
                </a:ext>
              </a:extLst>
            </p:cNvPr>
            <p:cNvSpPr/>
            <p:nvPr/>
          </p:nvSpPr>
          <p:spPr>
            <a:xfrm>
              <a:off x="8072130" y="3014493"/>
              <a:ext cx="68148" cy="547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F6BACB3-FBC1-A948-B223-3E65C5C2AE86}"/>
                </a:ext>
              </a:extLst>
            </p:cNvPr>
            <p:cNvSpPr/>
            <p:nvPr/>
          </p:nvSpPr>
          <p:spPr>
            <a:xfrm>
              <a:off x="6242818" y="2966680"/>
              <a:ext cx="68148" cy="547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B4118330-32B4-0A4C-9A57-6EA8F734606C}"/>
                </a:ext>
              </a:extLst>
            </p:cNvPr>
            <p:cNvSpPr/>
            <p:nvPr/>
          </p:nvSpPr>
          <p:spPr>
            <a:xfrm>
              <a:off x="5320726" y="3076152"/>
              <a:ext cx="68148" cy="547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305B909B-9D35-C14C-B180-C50095F1749A}"/>
                </a:ext>
              </a:extLst>
            </p:cNvPr>
            <p:cNvSpPr/>
            <p:nvPr/>
          </p:nvSpPr>
          <p:spPr>
            <a:xfrm>
              <a:off x="8072130" y="2862563"/>
              <a:ext cx="68148" cy="547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5904BDCA-4E2C-2742-9A96-51D8BB0C3549}"/>
                </a:ext>
              </a:extLst>
            </p:cNvPr>
            <p:cNvSpPr/>
            <p:nvPr/>
          </p:nvSpPr>
          <p:spPr>
            <a:xfrm>
              <a:off x="8004600" y="2766510"/>
              <a:ext cx="68148" cy="547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173E174-F42C-3649-BF31-3FBC0F8DF5D2}"/>
                </a:ext>
              </a:extLst>
            </p:cNvPr>
            <p:cNvSpPr/>
            <p:nvPr/>
          </p:nvSpPr>
          <p:spPr>
            <a:xfrm>
              <a:off x="8223985" y="3022670"/>
              <a:ext cx="68148" cy="54736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FCB1A51D-C005-9740-9F12-1A5F49893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782030" flipH="1">
              <a:off x="6631199" y="1863607"/>
              <a:ext cx="303164" cy="370891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D5CAE4E3-1E95-3E45-B0EA-A733534BD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8782030" flipH="1">
              <a:off x="7940545" y="2169255"/>
              <a:ext cx="303164" cy="370891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9192E72-4C40-6842-BB6A-C9A3FBDA5FAC}"/>
                </a:ext>
              </a:extLst>
            </p:cNvPr>
            <p:cNvSpPr/>
            <p:nvPr/>
          </p:nvSpPr>
          <p:spPr>
            <a:xfrm rot="16200000">
              <a:off x="8141874" y="4050381"/>
              <a:ext cx="156823" cy="703237"/>
            </a:xfrm>
            <a:prstGeom prst="rect">
              <a:avLst/>
            </a:prstGeom>
            <a:gradFill>
              <a:gsLst>
                <a:gs pos="0">
                  <a:srgbClr val="FF3FCA"/>
                </a:gs>
                <a:gs pos="100000">
                  <a:schemeClr val="bg1"/>
                </a:gs>
                <a:gs pos="100000">
                  <a:schemeClr val="accent1">
                    <a:tint val="50000"/>
                    <a:shade val="100000"/>
                    <a:satMod val="15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AE97A3A-C824-AF41-8128-AD3DF9688948}"/>
                </a:ext>
              </a:extLst>
            </p:cNvPr>
            <p:cNvSpPr/>
            <p:nvPr/>
          </p:nvSpPr>
          <p:spPr>
            <a:xfrm rot="16200000">
              <a:off x="6911054" y="4050381"/>
              <a:ext cx="156823" cy="703237"/>
            </a:xfrm>
            <a:prstGeom prst="rect">
              <a:avLst/>
            </a:prstGeom>
            <a:gradFill>
              <a:gsLst>
                <a:gs pos="0">
                  <a:srgbClr val="FF3FCA"/>
                </a:gs>
                <a:gs pos="100000">
                  <a:schemeClr val="bg1"/>
                </a:gs>
                <a:gs pos="100000">
                  <a:schemeClr val="accent1">
                    <a:tint val="50000"/>
                    <a:shade val="100000"/>
                    <a:satMod val="15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Half Frame 17">
              <a:extLst>
                <a:ext uri="{FF2B5EF4-FFF2-40B4-BE49-F238E27FC236}">
                  <a16:creationId xmlns:a16="http://schemas.microsoft.com/office/drawing/2014/main" id="{357F3B3F-2767-5649-B7BD-C09631EBF201}"/>
                </a:ext>
              </a:extLst>
            </p:cNvPr>
            <p:cNvSpPr/>
            <p:nvPr/>
          </p:nvSpPr>
          <p:spPr>
            <a:xfrm>
              <a:off x="7704680" y="4366725"/>
              <a:ext cx="208737" cy="569348"/>
            </a:xfrm>
            <a:prstGeom prst="halfFrame">
              <a:avLst/>
            </a:prstGeom>
            <a:gradFill>
              <a:gsLst>
                <a:gs pos="0">
                  <a:srgbClr val="FF0000"/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Half Frame 56">
              <a:extLst>
                <a:ext uri="{FF2B5EF4-FFF2-40B4-BE49-F238E27FC236}">
                  <a16:creationId xmlns:a16="http://schemas.microsoft.com/office/drawing/2014/main" id="{2FA120C6-011A-B44C-BA33-9822728D97E6}"/>
                </a:ext>
              </a:extLst>
            </p:cNvPr>
            <p:cNvSpPr/>
            <p:nvPr/>
          </p:nvSpPr>
          <p:spPr>
            <a:xfrm flipH="1">
              <a:off x="7269395" y="4366725"/>
              <a:ext cx="208737" cy="569348"/>
            </a:xfrm>
            <a:prstGeom prst="halfFrame">
              <a:avLst/>
            </a:prstGeom>
            <a:gradFill>
              <a:gsLst>
                <a:gs pos="0">
                  <a:srgbClr val="FF0000"/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E05643C-175B-254A-B0FD-C37553D838B2}"/>
                </a:ext>
              </a:extLst>
            </p:cNvPr>
            <p:cNvSpPr/>
            <p:nvPr/>
          </p:nvSpPr>
          <p:spPr>
            <a:xfrm>
              <a:off x="8317185" y="4349173"/>
              <a:ext cx="87905" cy="7409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B4FBD06-8F66-BA4D-9CBD-D150D6F41D3A}"/>
                </a:ext>
              </a:extLst>
            </p:cNvPr>
            <p:cNvSpPr/>
            <p:nvPr/>
          </p:nvSpPr>
          <p:spPr>
            <a:xfrm>
              <a:off x="6840580" y="4366724"/>
              <a:ext cx="87905" cy="7409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9969350-2B2C-614F-8FA2-5911D7E9A11E}"/>
                </a:ext>
              </a:extLst>
            </p:cNvPr>
            <p:cNvSpPr/>
            <p:nvPr/>
          </p:nvSpPr>
          <p:spPr>
            <a:xfrm>
              <a:off x="8033451" y="4377156"/>
              <a:ext cx="87905" cy="7409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E36509C-7B56-804B-8F31-B1A57F0464D3}"/>
                </a:ext>
              </a:extLst>
            </p:cNvPr>
            <p:cNvSpPr/>
            <p:nvPr/>
          </p:nvSpPr>
          <p:spPr>
            <a:xfrm>
              <a:off x="7119886" y="4368305"/>
              <a:ext cx="87905" cy="74098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Left Arrow 14">
              <a:extLst>
                <a:ext uri="{FF2B5EF4-FFF2-40B4-BE49-F238E27FC236}">
                  <a16:creationId xmlns:a16="http://schemas.microsoft.com/office/drawing/2014/main" id="{4B16333B-AEB7-044F-BB0B-E1C01E1AB71E}"/>
                </a:ext>
              </a:extLst>
            </p:cNvPr>
            <p:cNvSpPr/>
            <p:nvPr/>
          </p:nvSpPr>
          <p:spPr>
            <a:xfrm>
              <a:off x="4454088" y="4341090"/>
              <a:ext cx="2049874" cy="115845"/>
            </a:xfrm>
            <a:prstGeom prst="leftArrow">
              <a:avLst/>
            </a:prstGeom>
            <a:gradFill>
              <a:gsLst>
                <a:gs pos="0">
                  <a:srgbClr val="FF3FCA"/>
                </a:gs>
                <a:gs pos="100000">
                  <a:schemeClr val="bg1"/>
                </a:gs>
                <a:gs pos="100000">
                  <a:schemeClr val="accent1">
                    <a:tint val="50000"/>
                    <a:shade val="100000"/>
                    <a:satMod val="150000"/>
                  </a:schemeClr>
                </a:gs>
              </a:gsLst>
              <a:lin ang="5400000" scaled="0"/>
            </a:gra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35FFC9E-7E94-B74C-9D12-57D2363FFD4D}"/>
                </a:ext>
              </a:extLst>
            </p:cNvPr>
            <p:cNvSpPr/>
            <p:nvPr/>
          </p:nvSpPr>
          <p:spPr>
            <a:xfrm>
              <a:off x="2757965" y="4170877"/>
              <a:ext cx="1552358" cy="713050"/>
            </a:xfrm>
            <a:prstGeom prst="rect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Peristaltic</a:t>
              </a:r>
            </a:p>
            <a:p>
              <a:pPr algn="ctr"/>
              <a:r>
                <a:rPr lang="en-US" b="1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pump</a:t>
              </a:r>
            </a:p>
          </p:txBody>
        </p:sp>
        <p:sp>
          <p:nvSpPr>
            <p:cNvPr id="17" name="Curved Right Arrow 16">
              <a:extLst>
                <a:ext uri="{FF2B5EF4-FFF2-40B4-BE49-F238E27FC236}">
                  <a16:creationId xmlns:a16="http://schemas.microsoft.com/office/drawing/2014/main" id="{0C483B31-CE72-F940-BF99-7BD632F386C1}"/>
                </a:ext>
              </a:extLst>
            </p:cNvPr>
            <p:cNvSpPr/>
            <p:nvPr/>
          </p:nvSpPr>
          <p:spPr>
            <a:xfrm flipH="1">
              <a:off x="8792906" y="2995654"/>
              <a:ext cx="876991" cy="1548297"/>
            </a:xfrm>
            <a:prstGeom prst="curvedRightArrow">
              <a:avLst/>
            </a:prstGeom>
            <a:gradFill>
              <a:gsLst>
                <a:gs pos="0">
                  <a:srgbClr val="FF3FCA"/>
                </a:gs>
                <a:gs pos="91000">
                  <a:schemeClr val="bg1"/>
                </a:gs>
                <a:gs pos="99000">
                  <a:schemeClr val="bg1"/>
                </a:gs>
              </a:gsLst>
            </a:gra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02F30E3-76DD-D746-84D2-B0C35F120BC6}"/>
                </a:ext>
              </a:extLst>
            </p:cNvPr>
            <p:cNvSpPr txBox="1"/>
            <p:nvPr/>
          </p:nvSpPr>
          <p:spPr>
            <a:xfrm>
              <a:off x="8232477" y="5123519"/>
              <a:ext cx="23230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Reservoir of CLL cells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7BBCB3C-3CF2-A14E-B209-7E18AC3D9453}"/>
                </a:ext>
              </a:extLst>
            </p:cNvPr>
            <p:cNvSpPr txBox="1"/>
            <p:nvPr/>
          </p:nvSpPr>
          <p:spPr>
            <a:xfrm>
              <a:off x="8100211" y="1691526"/>
              <a:ext cx="33727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Non-migrating CLL cells (port B) 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B577B82-BA00-674F-AF7D-3472FB5C647C}"/>
                </a:ext>
              </a:extLst>
            </p:cNvPr>
            <p:cNvSpPr txBox="1"/>
            <p:nvPr/>
          </p:nvSpPr>
          <p:spPr>
            <a:xfrm>
              <a:off x="5723253" y="1346935"/>
              <a:ext cx="2793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Migrated CLL cells (port A)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D1ECF0D-3112-8C4A-B384-A4B09F81A5DA}"/>
                </a:ext>
              </a:extLst>
            </p:cNvPr>
            <p:cNvSpPr txBox="1"/>
            <p:nvPr/>
          </p:nvSpPr>
          <p:spPr>
            <a:xfrm>
              <a:off x="2470842" y="3611772"/>
              <a:ext cx="668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Endothelial cell lined hollow fibers through which cells can migrate 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EAAC1C1-892A-D24F-BB47-807904689E0F}"/>
                </a:ext>
              </a:extLst>
            </p:cNvPr>
            <p:cNvCxnSpPr/>
            <p:nvPr/>
          </p:nvCxnSpPr>
          <p:spPr>
            <a:xfrm flipV="1">
              <a:off x="5641544" y="3184678"/>
              <a:ext cx="0" cy="46309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68047DD-E67D-1942-AE2B-547817537858}"/>
                </a:ext>
              </a:extLst>
            </p:cNvPr>
            <p:cNvCxnSpPr/>
            <p:nvPr/>
          </p:nvCxnSpPr>
          <p:spPr>
            <a:xfrm flipH="1">
              <a:off x="8367461" y="2196112"/>
              <a:ext cx="613331" cy="7211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F47AF65-C89E-034C-B753-970E8C8BEBCA}"/>
                </a:ext>
              </a:extLst>
            </p:cNvPr>
            <p:cNvCxnSpPr/>
            <p:nvPr/>
          </p:nvCxnSpPr>
          <p:spPr>
            <a:xfrm flipH="1">
              <a:off x="8186305" y="2178538"/>
              <a:ext cx="788164" cy="1913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54E605E-DBD5-4C4C-980E-A4CD30DA686E}"/>
                </a:ext>
              </a:extLst>
            </p:cNvPr>
            <p:cNvCxnSpPr>
              <a:endCxn id="67" idx="0"/>
            </p:cNvCxnSpPr>
            <p:nvPr/>
          </p:nvCxnSpPr>
          <p:spPr>
            <a:xfrm flipH="1">
              <a:off x="6924950" y="1817167"/>
              <a:ext cx="769005" cy="9239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BF5EC3C-6448-9841-9147-24793FF0D7C4}"/>
                </a:ext>
              </a:extLst>
            </p:cNvPr>
            <p:cNvCxnSpPr/>
            <p:nvPr/>
          </p:nvCxnSpPr>
          <p:spPr>
            <a:xfrm flipH="1">
              <a:off x="6899468" y="1799593"/>
              <a:ext cx="788164" cy="1913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57717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05C03D-38AC-9545-8278-FED25B127D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784" y="6460435"/>
            <a:ext cx="506896" cy="2114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0FB7CA-EA39-D441-9A78-80663430535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1" descr=":Maisy manuscript 1 figures v4:Slide3.jpg">
            <a:extLst>
              <a:ext uri="{FF2B5EF4-FFF2-40B4-BE49-F238E27FC236}">
                <a16:creationId xmlns:a16="http://schemas.microsoft.com/office/drawing/2014/main" id="{E8669334-C6EA-5C4F-9AEB-0C980B5BC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4" r="50419" b="83472"/>
          <a:stretch/>
        </p:blipFill>
        <p:spPr bwMode="auto">
          <a:xfrm>
            <a:off x="1107294" y="1922197"/>
            <a:ext cx="4303530" cy="321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A6F3F9E3-3225-E544-8B00-49B37F980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7294" y="576847"/>
            <a:ext cx="997741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3200" b="1">
                <a:latin typeface="+mj-lt"/>
                <a:ea typeface="MS ??" charset="-128"/>
                <a:cs typeface="Times New Roman" pitchFamily="18" charset="0"/>
              </a:rPr>
              <a:t>CLL cells actively migrate into the ‘extravascular’ space </a:t>
            </a:r>
            <a:endParaRPr lang="en-US" altLang="ja-JP" sz="3200" b="1">
              <a:latin typeface="+mj-lt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26DBA3CA-BF75-CF44-9771-1CD04CAC6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189" y="6306546"/>
            <a:ext cx="24288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 err="1"/>
              <a:t>Walsby</a:t>
            </a:r>
            <a:r>
              <a:rPr lang="en-GB" altLang="en-US" sz="1400"/>
              <a:t> et al,  BLOOD 2014</a:t>
            </a:r>
          </a:p>
        </p:txBody>
      </p:sp>
      <p:pic>
        <p:nvPicPr>
          <p:cNvPr id="7" name="Picture 1" descr=":Maisy manuscript 1 figures v4:Slide3.jpg">
            <a:extLst>
              <a:ext uri="{FF2B5EF4-FFF2-40B4-BE49-F238E27FC236}">
                <a16:creationId xmlns:a16="http://schemas.microsoft.com/office/drawing/2014/main" id="{189A0621-AD31-684A-B335-868B83CD3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7" r="15019" b="83713"/>
          <a:stretch/>
        </p:blipFill>
        <p:spPr bwMode="auto">
          <a:xfrm>
            <a:off x="6095999" y="1788641"/>
            <a:ext cx="4303529" cy="414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17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2BAC00-4CCB-8145-B9D1-3A9882AB7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784" y="6460435"/>
            <a:ext cx="506896" cy="2114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0FB7CA-EA39-D441-9A78-80663430535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9BEA5D-BDE8-1E4E-B03C-EB13E1FB50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77" y="1701259"/>
            <a:ext cx="4612223" cy="4730912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CA12487F-2391-B04F-BC4C-01C075D82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3937" y="822107"/>
            <a:ext cx="101585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3200" b="1" dirty="0">
                <a:latin typeface="+mj-lt"/>
                <a:ea typeface="MS ??" charset="-128"/>
                <a:cs typeface="Times New Roman" pitchFamily="18" charset="0"/>
              </a:rPr>
              <a:t>FAK related genes are up-regulated in migrated CLL cells</a:t>
            </a:r>
            <a:endParaRPr lang="en-US" altLang="ja-JP" sz="3200" b="1" dirty="0">
              <a:latin typeface="+mj-lt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75BE3D5-C310-1342-B2D7-92DC794CA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54" y="6306546"/>
            <a:ext cx="23439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/>
              <a:t>Burley et al,  Cancers 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9A290A-6833-1C4D-BD36-223DEB39E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8388" y="1819375"/>
            <a:ext cx="4018828" cy="37669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FA1FAD-23CF-6742-8617-007944354255}"/>
              </a:ext>
            </a:extLst>
          </p:cNvPr>
          <p:cNvSpPr txBox="1"/>
          <p:nvPr/>
        </p:nvSpPr>
        <p:spPr>
          <a:xfrm>
            <a:off x="7098055" y="5998770"/>
            <a:ext cx="4895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Adapted from: Toon et al. </a:t>
            </a:r>
            <a:r>
              <a:rPr lang="en-GB" sz="1200" dirty="0"/>
              <a:t>ACTA HISTOCHEM CYTOC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63(2)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(2014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1088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70DA2D-B15C-C247-80CC-FC3488835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784" y="6460435"/>
            <a:ext cx="506896" cy="2114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0FB7CA-EA39-D441-9A78-80663430535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BD6B5A-9DD6-984B-A10D-81AEF9EA3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140" y="2483882"/>
            <a:ext cx="4606581" cy="3558068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050B50CC-6E76-2847-8F78-B1AFD0C04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9300" y="891185"/>
            <a:ext cx="1021148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altLang="ja-JP" sz="3200" b="1" dirty="0" err="1">
                <a:latin typeface="+mj-lt"/>
                <a:ea typeface="MS ??" charset="-128"/>
                <a:cs typeface="Times New Roman" pitchFamily="18" charset="0"/>
              </a:rPr>
              <a:t>Defactinib</a:t>
            </a:r>
            <a:r>
              <a:rPr lang="en-US" altLang="ja-JP" sz="3200" b="1" dirty="0">
                <a:latin typeface="+mj-lt"/>
                <a:ea typeface="MS ??" charset="-128"/>
                <a:cs typeface="Times New Roman" pitchFamily="18" charset="0"/>
              </a:rPr>
              <a:t> inhibition of FAK reduces CLL cell invasion.</a:t>
            </a:r>
            <a:endParaRPr lang="en-US" altLang="ja-JP" sz="3200" b="1" dirty="0">
              <a:latin typeface="+mj-lt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4B5AB68-1FF3-EF4A-A5E0-A4ADA49AD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927" y="6236595"/>
            <a:ext cx="23439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400"/>
              <a:t>Burley et al,  Cancers 2022</a:t>
            </a:r>
          </a:p>
        </p:txBody>
      </p:sp>
    </p:spTree>
    <p:extLst>
      <p:ext uri="{BB962C8B-B14F-4D97-AF65-F5344CB8AC3E}">
        <p14:creationId xmlns:p14="http://schemas.microsoft.com/office/powerpoint/2010/main" val="2880649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D8640C-6EDB-B342-96AE-7C50AF17DC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8784" y="6460435"/>
            <a:ext cx="506896" cy="2114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0FB7CA-EA39-D441-9A78-80663430535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6CD068-82C1-DC4E-B0B1-8910111DDEBE}"/>
              </a:ext>
            </a:extLst>
          </p:cNvPr>
          <p:cNvSpPr txBox="1"/>
          <p:nvPr/>
        </p:nvSpPr>
        <p:spPr>
          <a:xfrm>
            <a:off x="268321" y="6597218"/>
            <a:ext cx="5770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Adapted from: Akhter et al. Journal of Neuro-oncology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121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 pages 289–296 (2015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CDBC8E7C-AE5C-9447-BE42-7C075C37F0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2921" y="41475"/>
            <a:ext cx="82509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ja-JP" sz="3200" b="1" dirty="0">
                <a:latin typeface="+mj-lt"/>
                <a:ea typeface="MS ??" charset="-128"/>
                <a:cs typeface="Times New Roman" pitchFamily="18" charset="0"/>
              </a:rPr>
              <a:t>Toll like receptor and B-cell receptor signaling </a:t>
            </a:r>
            <a:endParaRPr lang="en-US" altLang="ja-JP" sz="3200" b="1" dirty="0">
              <a:latin typeface="+mj-lt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BE2F5FF-40B7-6245-B3C5-B4366144FD44}"/>
              </a:ext>
            </a:extLst>
          </p:cNvPr>
          <p:cNvSpPr/>
          <p:nvPr/>
        </p:nvSpPr>
        <p:spPr>
          <a:xfrm>
            <a:off x="3197197" y="767567"/>
            <a:ext cx="989703" cy="369332"/>
          </a:xfrm>
          <a:prstGeom prst="ellips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TLRs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FBF2926-2149-7548-A07D-2CAF1E0A715F}"/>
              </a:ext>
            </a:extLst>
          </p:cNvPr>
          <p:cNvSpPr/>
          <p:nvPr/>
        </p:nvSpPr>
        <p:spPr>
          <a:xfrm>
            <a:off x="7408158" y="767567"/>
            <a:ext cx="989703" cy="369332"/>
          </a:xfrm>
          <a:prstGeom prst="ellips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BCR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FA44D21-2A21-A44A-A7F3-16F1E42E1C01}"/>
              </a:ext>
            </a:extLst>
          </p:cNvPr>
          <p:cNvSpPr/>
          <p:nvPr/>
        </p:nvSpPr>
        <p:spPr>
          <a:xfrm>
            <a:off x="5253435" y="2825418"/>
            <a:ext cx="1417610" cy="369332"/>
          </a:xfrm>
          <a:prstGeom prst="ellips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MyD88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E24FCE6-D87B-574A-B551-421FA42FCD71}"/>
              </a:ext>
            </a:extLst>
          </p:cNvPr>
          <p:cNvSpPr/>
          <p:nvPr/>
        </p:nvSpPr>
        <p:spPr>
          <a:xfrm>
            <a:off x="3057882" y="1225974"/>
            <a:ext cx="828339" cy="293846"/>
          </a:xfrm>
          <a:prstGeom prst="ellipse">
            <a:avLst/>
          </a:prstGeom>
          <a:solidFill>
            <a:srgbClr val="FF000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TLR4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57A5C10-7488-0C4C-877F-031344156F06}"/>
              </a:ext>
            </a:extLst>
          </p:cNvPr>
          <p:cNvSpPr/>
          <p:nvPr/>
        </p:nvSpPr>
        <p:spPr>
          <a:xfrm>
            <a:off x="3355443" y="1579185"/>
            <a:ext cx="828339" cy="293846"/>
          </a:xfrm>
          <a:prstGeom prst="ellipse">
            <a:avLst/>
          </a:prstGeom>
          <a:solidFill>
            <a:srgbClr val="FF000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TLR5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067D89E-2DF4-8F49-AFE0-D33AA5E4127E}"/>
              </a:ext>
            </a:extLst>
          </p:cNvPr>
          <p:cNvSpPr/>
          <p:nvPr/>
        </p:nvSpPr>
        <p:spPr>
          <a:xfrm>
            <a:off x="4037196" y="1085462"/>
            <a:ext cx="828339" cy="293846"/>
          </a:xfrm>
          <a:prstGeom prst="ellipse">
            <a:avLst/>
          </a:prstGeom>
          <a:solidFill>
            <a:srgbClr val="FF000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TLR2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AFFBBAB-3788-BC42-A7D0-D85C643F5042}"/>
              </a:ext>
            </a:extLst>
          </p:cNvPr>
          <p:cNvSpPr/>
          <p:nvPr/>
        </p:nvSpPr>
        <p:spPr>
          <a:xfrm>
            <a:off x="4329008" y="1428722"/>
            <a:ext cx="828339" cy="293846"/>
          </a:xfrm>
          <a:prstGeom prst="ellipse">
            <a:avLst/>
          </a:prstGeom>
          <a:solidFill>
            <a:srgbClr val="FF000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TLR6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2932F12-8333-FC4B-875B-217750E07557}"/>
              </a:ext>
            </a:extLst>
          </p:cNvPr>
          <p:cNvSpPr/>
          <p:nvPr/>
        </p:nvSpPr>
        <p:spPr>
          <a:xfrm>
            <a:off x="3661040" y="2008240"/>
            <a:ext cx="828339" cy="293846"/>
          </a:xfrm>
          <a:prstGeom prst="ellipse">
            <a:avLst/>
          </a:prstGeom>
          <a:solidFill>
            <a:srgbClr val="E600AD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TLR8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DC944FB-3E2B-3D41-9009-E14795E0C6FC}"/>
              </a:ext>
            </a:extLst>
          </p:cNvPr>
          <p:cNvSpPr/>
          <p:nvPr/>
        </p:nvSpPr>
        <p:spPr>
          <a:xfrm>
            <a:off x="3976729" y="2458121"/>
            <a:ext cx="828339" cy="293846"/>
          </a:xfrm>
          <a:prstGeom prst="ellipse">
            <a:avLst/>
          </a:prstGeom>
          <a:solidFill>
            <a:srgbClr val="E600AD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TLR9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1013D20-4C94-D14E-94DC-3904FA7B0AEC}"/>
              </a:ext>
            </a:extLst>
          </p:cNvPr>
          <p:cNvSpPr/>
          <p:nvPr/>
        </p:nvSpPr>
        <p:spPr>
          <a:xfrm>
            <a:off x="4710479" y="1971264"/>
            <a:ext cx="828339" cy="293846"/>
          </a:xfrm>
          <a:prstGeom prst="ellipse">
            <a:avLst/>
          </a:prstGeom>
          <a:solidFill>
            <a:srgbClr val="E600AD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TLR3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460567D-9D35-294A-95B6-AD86663186C5}"/>
              </a:ext>
            </a:extLst>
          </p:cNvPr>
          <p:cNvSpPr/>
          <p:nvPr/>
        </p:nvSpPr>
        <p:spPr>
          <a:xfrm>
            <a:off x="5042740" y="2415753"/>
            <a:ext cx="828339" cy="293846"/>
          </a:xfrm>
          <a:prstGeom prst="ellipse">
            <a:avLst/>
          </a:prstGeom>
          <a:solidFill>
            <a:srgbClr val="E600AD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TLR7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0B7010C-20E0-C84E-B85C-23F251669389}"/>
              </a:ext>
            </a:extLst>
          </p:cNvPr>
          <p:cNvSpPr/>
          <p:nvPr/>
        </p:nvSpPr>
        <p:spPr>
          <a:xfrm>
            <a:off x="7892817" y="1306077"/>
            <a:ext cx="929629" cy="293846"/>
          </a:xfrm>
          <a:prstGeom prst="ellipse">
            <a:avLst/>
          </a:prstGeom>
          <a:solidFill>
            <a:srgbClr val="00B05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CD79a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B9F86A-A92B-A543-BD04-B4BC2408BDB5}"/>
              </a:ext>
            </a:extLst>
          </p:cNvPr>
          <p:cNvSpPr/>
          <p:nvPr/>
        </p:nvSpPr>
        <p:spPr>
          <a:xfrm>
            <a:off x="7531903" y="1646789"/>
            <a:ext cx="929629" cy="293846"/>
          </a:xfrm>
          <a:prstGeom prst="ellipse">
            <a:avLst/>
          </a:prstGeom>
          <a:solidFill>
            <a:srgbClr val="00B05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CD79b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BD80576-7B19-3946-80DD-2771A25FA0A1}"/>
              </a:ext>
            </a:extLst>
          </p:cNvPr>
          <p:cNvSpPr/>
          <p:nvPr/>
        </p:nvSpPr>
        <p:spPr>
          <a:xfrm>
            <a:off x="7275500" y="1990234"/>
            <a:ext cx="929629" cy="293846"/>
          </a:xfrm>
          <a:prstGeom prst="ellipse">
            <a:avLst/>
          </a:prstGeom>
          <a:solidFill>
            <a:srgbClr val="92D05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BTK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BAE6F1B-AAA7-9645-9640-112153FCD137}"/>
              </a:ext>
            </a:extLst>
          </p:cNvPr>
          <p:cNvSpPr/>
          <p:nvPr/>
        </p:nvSpPr>
        <p:spPr>
          <a:xfrm>
            <a:off x="6993359" y="2303639"/>
            <a:ext cx="929629" cy="293846"/>
          </a:xfrm>
          <a:prstGeom prst="ellipse">
            <a:avLst/>
          </a:prstGeom>
          <a:solidFill>
            <a:srgbClr val="92D05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SYK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F9639A3-D208-0640-B12B-4A17DF7EFE5C}"/>
              </a:ext>
            </a:extLst>
          </p:cNvPr>
          <p:cNvSpPr/>
          <p:nvPr/>
        </p:nvSpPr>
        <p:spPr>
          <a:xfrm>
            <a:off x="7989073" y="2268436"/>
            <a:ext cx="929629" cy="293846"/>
          </a:xfrm>
          <a:prstGeom prst="ellipse">
            <a:avLst/>
          </a:prstGeom>
          <a:solidFill>
            <a:srgbClr val="92D05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PLGC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735F489-DED3-BB49-B4BB-A2DB6337974D}"/>
              </a:ext>
            </a:extLst>
          </p:cNvPr>
          <p:cNvSpPr/>
          <p:nvPr/>
        </p:nvSpPr>
        <p:spPr>
          <a:xfrm>
            <a:off x="7417900" y="2600905"/>
            <a:ext cx="1010175" cy="293846"/>
          </a:xfrm>
          <a:prstGeom prst="ellipse">
            <a:avLst/>
          </a:prstGeom>
          <a:solidFill>
            <a:srgbClr val="92D05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CARD11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6D1AA53-9EA1-374E-AF8F-A4E16844DA7B}"/>
              </a:ext>
            </a:extLst>
          </p:cNvPr>
          <p:cNvSpPr/>
          <p:nvPr/>
        </p:nvSpPr>
        <p:spPr>
          <a:xfrm>
            <a:off x="6864475" y="2882029"/>
            <a:ext cx="929629" cy="293846"/>
          </a:xfrm>
          <a:prstGeom prst="ellipse">
            <a:avLst/>
          </a:prstGeom>
          <a:solidFill>
            <a:srgbClr val="92D05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MALT1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C81857C-818B-6042-8CF6-BDC576208BB5}"/>
              </a:ext>
            </a:extLst>
          </p:cNvPr>
          <p:cNvSpPr/>
          <p:nvPr/>
        </p:nvSpPr>
        <p:spPr>
          <a:xfrm>
            <a:off x="7870204" y="2900904"/>
            <a:ext cx="929629" cy="293846"/>
          </a:xfrm>
          <a:prstGeom prst="ellipse">
            <a:avLst/>
          </a:prstGeom>
          <a:solidFill>
            <a:srgbClr val="92D05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BCL10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CF2D96D-4AD9-B244-82E7-46FDBF1C42D5}"/>
              </a:ext>
            </a:extLst>
          </p:cNvPr>
          <p:cNvSpPr/>
          <p:nvPr/>
        </p:nvSpPr>
        <p:spPr>
          <a:xfrm>
            <a:off x="6124602" y="1971264"/>
            <a:ext cx="929629" cy="293846"/>
          </a:xfrm>
          <a:prstGeom prst="ellipse">
            <a:avLst/>
          </a:prstGeom>
          <a:solidFill>
            <a:srgbClr val="92D05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BLNK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E46CAA4-9CA5-9645-8F8A-B9131670ADE1}"/>
              </a:ext>
            </a:extLst>
          </p:cNvPr>
          <p:cNvSpPr/>
          <p:nvPr/>
        </p:nvSpPr>
        <p:spPr>
          <a:xfrm>
            <a:off x="5953988" y="2302241"/>
            <a:ext cx="848845" cy="313207"/>
          </a:xfrm>
          <a:prstGeom prst="ellipse">
            <a:avLst/>
          </a:prstGeom>
          <a:solidFill>
            <a:srgbClr val="92D05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LYN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005D574-3F5B-C047-997D-FED9B6830657}"/>
              </a:ext>
            </a:extLst>
          </p:cNvPr>
          <p:cNvCxnSpPr>
            <a:cxnSpLocks/>
          </p:cNvCxnSpPr>
          <p:nvPr/>
        </p:nvCxnSpPr>
        <p:spPr>
          <a:xfrm>
            <a:off x="3961526" y="1305586"/>
            <a:ext cx="1271126" cy="1604392"/>
          </a:xfrm>
          <a:prstGeom prst="straightConnector1">
            <a:avLst/>
          </a:prstGeom>
          <a:ln w="635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D60EB82-9C8F-6541-84D4-E16982167CD9}"/>
              </a:ext>
            </a:extLst>
          </p:cNvPr>
          <p:cNvCxnSpPr>
            <a:cxnSpLocks/>
          </p:cNvCxnSpPr>
          <p:nvPr/>
        </p:nvCxnSpPr>
        <p:spPr>
          <a:xfrm flipH="1">
            <a:off x="6610933" y="1214791"/>
            <a:ext cx="1271126" cy="1604392"/>
          </a:xfrm>
          <a:prstGeom prst="straightConnector1">
            <a:avLst/>
          </a:prstGeom>
          <a:ln w="635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7F4C34C-1BF4-5E43-BEDD-39FF99A4679E}"/>
              </a:ext>
            </a:extLst>
          </p:cNvPr>
          <p:cNvCxnSpPr>
            <a:cxnSpLocks/>
          </p:cNvCxnSpPr>
          <p:nvPr/>
        </p:nvCxnSpPr>
        <p:spPr>
          <a:xfrm>
            <a:off x="1173282" y="1940635"/>
            <a:ext cx="961429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33E126B8-96F8-004E-A606-209BA5EC2A10}"/>
              </a:ext>
            </a:extLst>
          </p:cNvPr>
          <p:cNvSpPr/>
          <p:nvPr/>
        </p:nvSpPr>
        <p:spPr>
          <a:xfrm>
            <a:off x="5474270" y="4570018"/>
            <a:ext cx="1045424" cy="369332"/>
          </a:xfrm>
          <a:prstGeom prst="ellipse">
            <a:avLst/>
          </a:prstGeom>
          <a:solidFill>
            <a:srgbClr val="FFFF0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NF-𝛋B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73821AE-6C7E-D94E-9343-2A1A2E55670D}"/>
              </a:ext>
            </a:extLst>
          </p:cNvPr>
          <p:cNvCxnSpPr>
            <a:cxnSpLocks/>
          </p:cNvCxnSpPr>
          <p:nvPr/>
        </p:nvCxnSpPr>
        <p:spPr>
          <a:xfrm>
            <a:off x="6025877" y="4978470"/>
            <a:ext cx="0" cy="478100"/>
          </a:xfrm>
          <a:prstGeom prst="straightConnector1">
            <a:avLst/>
          </a:prstGeom>
          <a:ln w="635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48558AD3-227E-BE44-A090-EE908493C21C}"/>
              </a:ext>
            </a:extLst>
          </p:cNvPr>
          <p:cNvSpPr/>
          <p:nvPr/>
        </p:nvSpPr>
        <p:spPr>
          <a:xfrm>
            <a:off x="4951558" y="5335228"/>
            <a:ext cx="1045424" cy="369332"/>
          </a:xfrm>
          <a:prstGeom prst="ellips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IL-6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F784D1F-F8DB-444F-8C84-63BB6E86ADC5}"/>
              </a:ext>
            </a:extLst>
          </p:cNvPr>
          <p:cNvSpPr/>
          <p:nvPr/>
        </p:nvSpPr>
        <p:spPr>
          <a:xfrm>
            <a:off x="6023673" y="5327569"/>
            <a:ext cx="1045424" cy="369332"/>
          </a:xfrm>
          <a:prstGeom prst="ellips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IL-10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37A2FAF-D16D-0943-8332-ABC6307AECC7}"/>
              </a:ext>
            </a:extLst>
          </p:cNvPr>
          <p:cNvCxnSpPr>
            <a:cxnSpLocks/>
          </p:cNvCxnSpPr>
          <p:nvPr/>
        </p:nvCxnSpPr>
        <p:spPr>
          <a:xfrm>
            <a:off x="6025877" y="5641330"/>
            <a:ext cx="0" cy="541981"/>
          </a:xfrm>
          <a:prstGeom prst="straightConnector1">
            <a:avLst/>
          </a:prstGeom>
          <a:ln w="635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>
            <a:extLst>
              <a:ext uri="{FF2B5EF4-FFF2-40B4-BE49-F238E27FC236}">
                <a16:creationId xmlns:a16="http://schemas.microsoft.com/office/drawing/2014/main" id="{A999D9BF-40BF-7F47-B330-4776A2B78900}"/>
              </a:ext>
            </a:extLst>
          </p:cNvPr>
          <p:cNvSpPr/>
          <p:nvPr/>
        </p:nvSpPr>
        <p:spPr>
          <a:xfrm>
            <a:off x="4951558" y="6109403"/>
            <a:ext cx="1045424" cy="369332"/>
          </a:xfrm>
          <a:prstGeom prst="ellips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JAK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91A4A046-B82A-034C-9484-EEC694E092E8}"/>
              </a:ext>
            </a:extLst>
          </p:cNvPr>
          <p:cNvSpPr/>
          <p:nvPr/>
        </p:nvSpPr>
        <p:spPr>
          <a:xfrm>
            <a:off x="6023673" y="6101744"/>
            <a:ext cx="1045424" cy="369332"/>
          </a:xfrm>
          <a:prstGeom prst="ellipse">
            <a:avLst/>
          </a:prstGeom>
          <a:solidFill>
            <a:srgbClr val="FFFF0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STAT</a:t>
            </a:r>
          </a:p>
        </p:txBody>
      </p:sp>
      <p:sp>
        <p:nvSpPr>
          <p:cNvPr id="60" name="Left Brace 59">
            <a:extLst>
              <a:ext uri="{FF2B5EF4-FFF2-40B4-BE49-F238E27FC236}">
                <a16:creationId xmlns:a16="http://schemas.microsoft.com/office/drawing/2014/main" id="{C620C6C3-05E5-D54B-BA98-6732DD8B06E9}"/>
              </a:ext>
            </a:extLst>
          </p:cNvPr>
          <p:cNvSpPr/>
          <p:nvPr/>
        </p:nvSpPr>
        <p:spPr>
          <a:xfrm rot="20088785">
            <a:off x="2687823" y="1289903"/>
            <a:ext cx="684238" cy="2014010"/>
          </a:xfrm>
          <a:prstGeom prst="lef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9E95A1A-74BD-B54D-B6AB-3689B3CC9165}"/>
              </a:ext>
            </a:extLst>
          </p:cNvPr>
          <p:cNvCxnSpPr>
            <a:cxnSpLocks/>
          </p:cNvCxnSpPr>
          <p:nvPr/>
        </p:nvCxnSpPr>
        <p:spPr>
          <a:xfrm>
            <a:off x="6609822" y="4753698"/>
            <a:ext cx="1130492" cy="573871"/>
          </a:xfrm>
          <a:prstGeom prst="straightConnector1">
            <a:avLst/>
          </a:prstGeom>
          <a:ln w="635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E1DFC55-5D7F-C24A-87F4-FF4361E6C806}"/>
              </a:ext>
            </a:extLst>
          </p:cNvPr>
          <p:cNvCxnSpPr>
            <a:cxnSpLocks/>
          </p:cNvCxnSpPr>
          <p:nvPr/>
        </p:nvCxnSpPr>
        <p:spPr>
          <a:xfrm flipV="1">
            <a:off x="7132008" y="5508405"/>
            <a:ext cx="680721" cy="7659"/>
          </a:xfrm>
          <a:prstGeom prst="straightConnector1">
            <a:avLst/>
          </a:prstGeom>
          <a:ln w="635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342FC331-3043-8649-AE62-024CA9B07F80}"/>
              </a:ext>
            </a:extLst>
          </p:cNvPr>
          <p:cNvCxnSpPr>
            <a:cxnSpLocks/>
          </p:cNvCxnSpPr>
          <p:nvPr/>
        </p:nvCxnSpPr>
        <p:spPr>
          <a:xfrm flipV="1">
            <a:off x="7147293" y="5641330"/>
            <a:ext cx="646811" cy="648910"/>
          </a:xfrm>
          <a:prstGeom prst="straightConnector1">
            <a:avLst/>
          </a:prstGeom>
          <a:ln w="635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7164D44-3D51-8D48-8AA7-14EEE5900A73}"/>
              </a:ext>
            </a:extLst>
          </p:cNvPr>
          <p:cNvSpPr txBox="1"/>
          <p:nvPr/>
        </p:nvSpPr>
        <p:spPr>
          <a:xfrm>
            <a:off x="1727145" y="2225964"/>
            <a:ext cx="1273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TLR-Pathway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BB2A6C0F-5050-7449-AB92-E1012AC903FE}"/>
              </a:ext>
            </a:extLst>
          </p:cNvPr>
          <p:cNvSpPr/>
          <p:nvPr/>
        </p:nvSpPr>
        <p:spPr>
          <a:xfrm>
            <a:off x="4848600" y="3208023"/>
            <a:ext cx="1045424" cy="369332"/>
          </a:xfrm>
          <a:prstGeom prst="ellipse">
            <a:avLst/>
          </a:prstGeom>
          <a:solidFill>
            <a:srgbClr val="00B0F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IRAK1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1B6A52F-C917-F34D-8689-22DA4AD1381D}"/>
              </a:ext>
            </a:extLst>
          </p:cNvPr>
          <p:cNvSpPr/>
          <p:nvPr/>
        </p:nvSpPr>
        <p:spPr>
          <a:xfrm>
            <a:off x="6153323" y="3211888"/>
            <a:ext cx="1045424" cy="369332"/>
          </a:xfrm>
          <a:prstGeom prst="ellipse">
            <a:avLst/>
          </a:prstGeom>
          <a:solidFill>
            <a:srgbClr val="00B0F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IRAK4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EA899A15-A55D-EC44-8C6C-B3BD6071F183}"/>
              </a:ext>
            </a:extLst>
          </p:cNvPr>
          <p:cNvSpPr/>
          <p:nvPr/>
        </p:nvSpPr>
        <p:spPr>
          <a:xfrm>
            <a:off x="5533235" y="3693264"/>
            <a:ext cx="1045424" cy="369332"/>
          </a:xfrm>
          <a:prstGeom prst="ellips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TRAF6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55745470-9123-B644-831F-DFC5A4461E7C}"/>
              </a:ext>
            </a:extLst>
          </p:cNvPr>
          <p:cNvCxnSpPr>
            <a:cxnSpLocks/>
          </p:cNvCxnSpPr>
          <p:nvPr/>
        </p:nvCxnSpPr>
        <p:spPr>
          <a:xfrm>
            <a:off x="6025877" y="4091918"/>
            <a:ext cx="0" cy="478100"/>
          </a:xfrm>
          <a:prstGeom prst="straightConnector1">
            <a:avLst/>
          </a:prstGeom>
          <a:ln w="635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802B3642-4F9E-F84D-945C-C41E08DC449E}"/>
              </a:ext>
            </a:extLst>
          </p:cNvPr>
          <p:cNvCxnSpPr>
            <a:cxnSpLocks/>
          </p:cNvCxnSpPr>
          <p:nvPr/>
        </p:nvCxnSpPr>
        <p:spPr>
          <a:xfrm>
            <a:off x="6025877" y="3299978"/>
            <a:ext cx="0" cy="339496"/>
          </a:xfrm>
          <a:prstGeom prst="straightConnector1">
            <a:avLst/>
          </a:prstGeom>
          <a:ln w="635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Left Brace 83">
            <a:extLst>
              <a:ext uri="{FF2B5EF4-FFF2-40B4-BE49-F238E27FC236}">
                <a16:creationId xmlns:a16="http://schemas.microsoft.com/office/drawing/2014/main" id="{4545FBE1-9C52-414E-98E3-42117C07B34E}"/>
              </a:ext>
            </a:extLst>
          </p:cNvPr>
          <p:cNvSpPr/>
          <p:nvPr/>
        </p:nvSpPr>
        <p:spPr>
          <a:xfrm rot="800086" flipH="1">
            <a:off x="9019596" y="1289903"/>
            <a:ext cx="684238" cy="2014010"/>
          </a:xfrm>
          <a:prstGeom prst="leftBrac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6F06981-03D4-0545-A4FA-633F3E149BA0}"/>
              </a:ext>
            </a:extLst>
          </p:cNvPr>
          <p:cNvSpPr txBox="1"/>
          <p:nvPr/>
        </p:nvSpPr>
        <p:spPr>
          <a:xfrm flipH="1">
            <a:off x="9562814" y="2369063"/>
            <a:ext cx="1224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</a:rPr>
              <a:t>BCR-Pathway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8EB49B5-A6B7-9E40-8738-02A76211264A}"/>
              </a:ext>
            </a:extLst>
          </p:cNvPr>
          <p:cNvSpPr txBox="1"/>
          <p:nvPr/>
        </p:nvSpPr>
        <p:spPr>
          <a:xfrm flipH="1">
            <a:off x="10529993" y="1663451"/>
            <a:ext cx="1250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Cell</a:t>
            </a:r>
          </a:p>
          <a:p>
            <a:pPr algn="ctr"/>
            <a:r>
              <a:rPr lang="en-US" b="1" dirty="0"/>
              <a:t>membrane</a:t>
            </a:r>
          </a:p>
        </p:txBody>
      </p:sp>
      <p:sp>
        <p:nvSpPr>
          <p:cNvPr id="89" name="Multiply 88">
            <a:extLst>
              <a:ext uri="{FF2B5EF4-FFF2-40B4-BE49-F238E27FC236}">
                <a16:creationId xmlns:a16="http://schemas.microsoft.com/office/drawing/2014/main" id="{93E1C5E7-08C2-9F42-8AD6-373A878FC6B7}"/>
              </a:ext>
            </a:extLst>
          </p:cNvPr>
          <p:cNvSpPr/>
          <p:nvPr/>
        </p:nvSpPr>
        <p:spPr>
          <a:xfrm>
            <a:off x="7544987" y="1903496"/>
            <a:ext cx="390868" cy="461665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D76D6AD4-5427-E447-892C-45934A29FCCA}"/>
              </a:ext>
            </a:extLst>
          </p:cNvPr>
          <p:cNvSpPr/>
          <p:nvPr/>
        </p:nvSpPr>
        <p:spPr>
          <a:xfrm>
            <a:off x="4901514" y="5961515"/>
            <a:ext cx="2223291" cy="581718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B1773938-B2BA-4A44-A5BB-9CEA40065DBF}"/>
              </a:ext>
            </a:extLst>
          </p:cNvPr>
          <p:cNvSpPr/>
          <p:nvPr/>
        </p:nvSpPr>
        <p:spPr>
          <a:xfrm>
            <a:off x="5431736" y="4474843"/>
            <a:ext cx="1130492" cy="541981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197DBD0-6E8F-B640-AF80-7168C1079C74}"/>
              </a:ext>
            </a:extLst>
          </p:cNvPr>
          <p:cNvSpPr/>
          <p:nvPr/>
        </p:nvSpPr>
        <p:spPr>
          <a:xfrm>
            <a:off x="3798745" y="2390251"/>
            <a:ext cx="1130492" cy="541981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E6B4A13-5D64-C74C-B6A4-637B8104F452}"/>
              </a:ext>
            </a:extLst>
          </p:cNvPr>
          <p:cNvSpPr txBox="1"/>
          <p:nvPr/>
        </p:nvSpPr>
        <p:spPr>
          <a:xfrm>
            <a:off x="7803225" y="4889736"/>
            <a:ext cx="23049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Cell proliferation</a:t>
            </a:r>
          </a:p>
          <a:p>
            <a:r>
              <a:rPr lang="en-US" sz="2400" b="1" dirty="0"/>
              <a:t>Migration</a:t>
            </a:r>
          </a:p>
          <a:p>
            <a:r>
              <a:rPr lang="en-US" sz="2400" b="1" dirty="0"/>
              <a:t>Survival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830813D-DB7C-9441-80CF-1FAEBD40B92F}"/>
              </a:ext>
            </a:extLst>
          </p:cNvPr>
          <p:cNvSpPr/>
          <p:nvPr/>
        </p:nvSpPr>
        <p:spPr>
          <a:xfrm>
            <a:off x="3685466" y="4521218"/>
            <a:ext cx="1045424" cy="369332"/>
          </a:xfrm>
          <a:prstGeom prst="ellipse">
            <a:avLst/>
          </a:prstGeom>
          <a:solidFill>
            <a:schemeClr val="bg2">
              <a:lumMod val="90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FAK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EEC072B-FF58-8E40-BAEA-AFBB52B389FD}"/>
              </a:ext>
            </a:extLst>
          </p:cNvPr>
          <p:cNvCxnSpPr>
            <a:cxnSpLocks/>
          </p:cNvCxnSpPr>
          <p:nvPr/>
        </p:nvCxnSpPr>
        <p:spPr>
          <a:xfrm>
            <a:off x="4830265" y="4742007"/>
            <a:ext cx="547041" cy="3827"/>
          </a:xfrm>
          <a:prstGeom prst="straightConnector1">
            <a:avLst/>
          </a:prstGeom>
          <a:ln w="635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EEE1481-18CE-7947-AABD-3DBE3F8F0213}"/>
              </a:ext>
            </a:extLst>
          </p:cNvPr>
          <p:cNvCxnSpPr>
            <a:cxnSpLocks/>
          </p:cNvCxnSpPr>
          <p:nvPr/>
        </p:nvCxnSpPr>
        <p:spPr>
          <a:xfrm flipH="1">
            <a:off x="4301325" y="3089590"/>
            <a:ext cx="46046" cy="1273480"/>
          </a:xfrm>
          <a:prstGeom prst="straightConnector1">
            <a:avLst/>
          </a:prstGeom>
          <a:ln w="635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498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7" grpId="0" animBg="1"/>
      <p:bldP spid="98" grpId="0" animBg="1"/>
      <p:bldP spid="9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{49A7117F-0C11-0648-BF4E-DF67214B95CB}tf10001070</Template>
  <TotalTime>2534</TotalTime>
  <Words>1294</Words>
  <Application>Microsoft Macintosh PowerPoint</Application>
  <PresentationFormat>Widescreen</PresentationFormat>
  <Paragraphs>357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Helvetica</vt:lpstr>
      <vt:lpstr>Symbol</vt:lpstr>
      <vt:lpstr>Times</vt:lpstr>
      <vt:lpstr>Universal</vt:lpstr>
      <vt:lpstr>Office Theme</vt:lpstr>
      <vt:lpstr>The role of TLR9 signalling in CLL migration and Ibrutinib resistance.  Andrea Pepper </vt:lpstr>
      <vt:lpstr>PowerPoint Presentation</vt:lpstr>
      <vt:lpstr>CLL is a multi compartment disease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dichotomic response both between M-CLL and U-CLL cells and within U-CLL</vt:lpstr>
      <vt:lpstr>Two distinct patterns of responses to TLR9 stimulation</vt:lpstr>
      <vt:lpstr>Inhibition of TLR9 and BTK is synergistic: migration</vt:lpstr>
      <vt:lpstr>Inhibition of TLR9 and BTK is synergistic:  pNF-kB and pSTAT3</vt:lpstr>
      <vt:lpstr>PowerPoint Presentation</vt:lpstr>
      <vt:lpstr>PowerPoint Presentation</vt:lpstr>
      <vt:lpstr>PowerPoint Presentation</vt:lpstr>
      <vt:lpstr>Targeting NF-𝛋B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Pepper</dc:creator>
  <cp:lastModifiedBy>Andrea Pepper</cp:lastModifiedBy>
  <cp:revision>5</cp:revision>
  <dcterms:created xsi:type="dcterms:W3CDTF">2022-02-09T15:27:38Z</dcterms:created>
  <dcterms:modified xsi:type="dcterms:W3CDTF">2022-03-23T15:05:49Z</dcterms:modified>
</cp:coreProperties>
</file>